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99"/>
    <a:srgbClr val="B80000"/>
    <a:srgbClr val="B84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4660"/>
  </p:normalViewPr>
  <p:slideViewPr>
    <p:cSldViewPr>
      <p:cViewPr varScale="1">
        <p:scale>
          <a:sx n="61" d="100"/>
          <a:sy n="61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3585502385085"/>
          <c:y val="8.0350460842209828E-2"/>
          <c:w val="0.82196562235096549"/>
          <c:h val="0.5211227624776937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Дотация из районного ФФПП, тыс. руб. по схеме до 01.01.2019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484.8</c:v>
                </c:pt>
                <c:pt idx="7">
                  <c:v>196.9</c:v>
                </c:pt>
                <c:pt idx="8">
                  <c:v>1536.4</c:v>
                </c:pt>
                <c:pt idx="9">
                  <c:v>5323.6</c:v>
                </c:pt>
                <c:pt idx="10">
                  <c:v>7469.9</c:v>
                </c:pt>
                <c:pt idx="11">
                  <c:v>9294</c:v>
                </c:pt>
                <c:pt idx="12">
                  <c:v>9616.9</c:v>
                </c:pt>
                <c:pt idx="13">
                  <c:v>6401</c:v>
                </c:pt>
                <c:pt idx="14">
                  <c:v>6101.9</c:v>
                </c:pt>
                <c:pt idx="15">
                  <c:v>1646.2</c:v>
                </c:pt>
                <c:pt idx="16">
                  <c:v>13364.7</c:v>
                </c:pt>
              </c:numCache>
            </c:numRef>
          </c:val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Дотация из регионального ФФПП, тыс. руб. по схеме до 01.01.2019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4134.3999999999996</c:v>
                </c:pt>
                <c:pt idx="3">
                  <c:v>1918.5</c:v>
                </c:pt>
                <c:pt idx="4">
                  <c:v>3089.8</c:v>
                </c:pt>
                <c:pt idx="5">
                  <c:v>1825.3</c:v>
                </c:pt>
                <c:pt idx="6">
                  <c:v>3317.1</c:v>
                </c:pt>
                <c:pt idx="7">
                  <c:v>507.7</c:v>
                </c:pt>
                <c:pt idx="8">
                  <c:v>4145.6000000000004</c:v>
                </c:pt>
                <c:pt idx="9">
                  <c:v>1218.2</c:v>
                </c:pt>
                <c:pt idx="10">
                  <c:v>2141.5</c:v>
                </c:pt>
                <c:pt idx="11">
                  <c:v>2866.1</c:v>
                </c:pt>
                <c:pt idx="12">
                  <c:v>3363</c:v>
                </c:pt>
                <c:pt idx="13">
                  <c:v>494</c:v>
                </c:pt>
                <c:pt idx="14">
                  <c:v>768.8</c:v>
                </c:pt>
                <c:pt idx="15">
                  <c:v>430.3</c:v>
                </c:pt>
                <c:pt idx="16">
                  <c:v>3036.9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25728"/>
        <c:axId val="2202726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Бюджетная обеспеченность после передачи дотации по схеме до 01.01.2019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  <a:ln>
                <a:noFill/>
              </a:ln>
            </c:spPr>
          </c:marker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2.11</c:v>
                </c:pt>
                <c:pt idx="1">
                  <c:v>2.0499999999999998</c:v>
                </c:pt>
                <c:pt idx="2">
                  <c:v>1.42</c:v>
                </c:pt>
                <c:pt idx="3">
                  <c:v>1.26</c:v>
                </c:pt>
                <c:pt idx="4">
                  <c:v>1.23</c:v>
                </c:pt>
                <c:pt idx="5">
                  <c:v>1.04</c:v>
                </c:pt>
                <c:pt idx="6">
                  <c:v>0.98</c:v>
                </c:pt>
                <c:pt idx="7">
                  <c:v>0.97</c:v>
                </c:pt>
                <c:pt idx="8">
                  <c:v>0.94</c:v>
                </c:pt>
                <c:pt idx="9">
                  <c:v>0.87</c:v>
                </c:pt>
                <c:pt idx="10">
                  <c:v>0.87</c:v>
                </c:pt>
                <c:pt idx="11">
                  <c:v>0.87</c:v>
                </c:pt>
                <c:pt idx="12">
                  <c:v>0.87</c:v>
                </c:pt>
                <c:pt idx="13">
                  <c:v>0.87</c:v>
                </c:pt>
                <c:pt idx="14">
                  <c:v>0.87</c:v>
                </c:pt>
                <c:pt idx="15">
                  <c:v>0.87</c:v>
                </c:pt>
                <c:pt idx="16">
                  <c:v>0.87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67840"/>
        <c:axId val="22066304"/>
      </c:lineChart>
      <c:catAx>
        <c:axId val="2202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 b="1"/>
            </a:pPr>
            <a:endParaRPr lang="ru-RU"/>
          </a:p>
        </c:txPr>
        <c:crossAx val="22027264"/>
        <c:crosses val="autoZero"/>
        <c:auto val="1"/>
        <c:lblAlgn val="ctr"/>
        <c:lblOffset val="100"/>
        <c:noMultiLvlLbl val="0"/>
      </c:catAx>
      <c:valAx>
        <c:axId val="22027264"/>
        <c:scaling>
          <c:orientation val="minMax"/>
          <c:max val="18000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ru-RU" sz="1200" b="1" dirty="0" smtClean="0"/>
                  <a:t>тыс. руб.</a:t>
                </a:r>
                <a:endParaRPr lang="ru-RU" sz="1200" b="1" dirty="0"/>
              </a:p>
            </c:rich>
          </c:tx>
          <c:layout>
            <c:manualLayout>
              <c:xMode val="edge"/>
              <c:yMode val="edge"/>
              <c:x val="1.4820948932844997E-3"/>
              <c:y val="6.1955033410781794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2025728"/>
        <c:crosses val="autoZero"/>
        <c:crossBetween val="between"/>
      </c:valAx>
      <c:valAx>
        <c:axId val="22066304"/>
        <c:scaling>
          <c:orientation val="minMax"/>
          <c:max val="2.5"/>
          <c:min val="0"/>
        </c:scaling>
        <c:delete val="0"/>
        <c:axPos val="r"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2067840"/>
        <c:crosses val="max"/>
        <c:crossBetween val="between"/>
      </c:valAx>
      <c:catAx>
        <c:axId val="22067840"/>
        <c:scaling>
          <c:orientation val="minMax"/>
        </c:scaling>
        <c:delete val="1"/>
        <c:axPos val="b"/>
        <c:majorTickMark val="out"/>
        <c:minorTickMark val="none"/>
        <c:tickLblPos val="none"/>
        <c:crossAx val="220663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5681436889832029E-2"/>
          <c:y val="0.8333482964363631"/>
          <c:w val="0.90565637431508528"/>
          <c:h val="0.152065070929893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8533749192422E-2"/>
          <c:y val="6.1197058169988811E-4"/>
          <c:w val="0.84265279225927714"/>
          <c:h val="0.49460055176698225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Лист1!$E$1</c:f>
              <c:strCache>
                <c:ptCount val="1"/>
                <c:pt idx="0">
                  <c:v>Дотация из районного ФФПП, тыс. руб. по схеме с  01.01.2019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Лист1!$E$2:$E$18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586.29999999999995</c:v>
                </c:pt>
                <c:pt idx="3">
                  <c:v>1048.8</c:v>
                </c:pt>
                <c:pt idx="4">
                  <c:v>1810.4</c:v>
                </c:pt>
                <c:pt idx="5">
                  <c:v>2222.9</c:v>
                </c:pt>
                <c:pt idx="6">
                  <c:v>3855.9</c:v>
                </c:pt>
                <c:pt idx="7">
                  <c:v>1062.5999999999999</c:v>
                </c:pt>
                <c:pt idx="8">
                  <c:v>5173.1000000000004</c:v>
                </c:pt>
                <c:pt idx="9">
                  <c:v>7019.6</c:v>
                </c:pt>
                <c:pt idx="10">
                  <c:v>10388.6</c:v>
                </c:pt>
                <c:pt idx="11">
                  <c:v>13131.6</c:v>
                </c:pt>
                <c:pt idx="12">
                  <c:v>14165.1</c:v>
                </c:pt>
                <c:pt idx="13">
                  <c:v>7204.3</c:v>
                </c:pt>
                <c:pt idx="14">
                  <c:v>7218.5</c:v>
                </c:pt>
                <c:pt idx="15">
                  <c:v>2338.6999999999998</c:v>
                </c:pt>
                <c:pt idx="16">
                  <c:v>17467.099999999999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64704"/>
        <c:axId val="17466880"/>
      </c:barChart>
      <c:catAx>
        <c:axId val="17464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466880"/>
        <c:crosses val="autoZero"/>
        <c:auto val="1"/>
        <c:lblAlgn val="ctr"/>
        <c:lblOffset val="100"/>
        <c:noMultiLvlLbl val="0"/>
      </c:catAx>
      <c:valAx>
        <c:axId val="17466880"/>
        <c:scaling>
          <c:orientation val="minMax"/>
          <c:max val="18000"/>
          <c:min val="0"/>
        </c:scaling>
        <c:delete val="1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7464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265921732349619"/>
          <c:y val="0.72610441979857288"/>
          <c:w val="0.49387961595044555"/>
          <c:h val="7.4127585931697076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560596257887535E-2"/>
          <c:y val="0.1204727671435379"/>
          <c:w val="0.84265279225927714"/>
          <c:h val="0.4946005517669822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Дотация из районного ФФПП, тыс. руб. по схеме до 01.01.2019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484.8</c:v>
                </c:pt>
                <c:pt idx="7">
                  <c:v>196.9</c:v>
                </c:pt>
                <c:pt idx="8">
                  <c:v>1536.4</c:v>
                </c:pt>
                <c:pt idx="9">
                  <c:v>5323.6</c:v>
                </c:pt>
                <c:pt idx="10">
                  <c:v>7469.9</c:v>
                </c:pt>
                <c:pt idx="11">
                  <c:v>9294</c:v>
                </c:pt>
                <c:pt idx="12">
                  <c:v>9616.9</c:v>
                </c:pt>
                <c:pt idx="13">
                  <c:v>6401</c:v>
                </c:pt>
                <c:pt idx="14">
                  <c:v>6101.9</c:v>
                </c:pt>
                <c:pt idx="15">
                  <c:v>1646.2</c:v>
                </c:pt>
                <c:pt idx="16">
                  <c:v>13364.7</c:v>
                </c:pt>
              </c:numCache>
            </c:numRef>
          </c:val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Дотация из регионального ФФПП, тыс. руб. по схеме до 01.01.2019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4134.3999999999996</c:v>
                </c:pt>
                <c:pt idx="3">
                  <c:v>1918.5</c:v>
                </c:pt>
                <c:pt idx="4">
                  <c:v>3089.8</c:v>
                </c:pt>
                <c:pt idx="5">
                  <c:v>1825.3</c:v>
                </c:pt>
                <c:pt idx="6">
                  <c:v>3317.1</c:v>
                </c:pt>
                <c:pt idx="7">
                  <c:v>507.7</c:v>
                </c:pt>
                <c:pt idx="8">
                  <c:v>4145.6000000000004</c:v>
                </c:pt>
                <c:pt idx="9">
                  <c:v>1218.2</c:v>
                </c:pt>
                <c:pt idx="10">
                  <c:v>2141.5</c:v>
                </c:pt>
                <c:pt idx="11">
                  <c:v>2866.1</c:v>
                </c:pt>
                <c:pt idx="12">
                  <c:v>3363</c:v>
                </c:pt>
                <c:pt idx="13">
                  <c:v>494</c:v>
                </c:pt>
                <c:pt idx="14">
                  <c:v>768.8</c:v>
                </c:pt>
                <c:pt idx="15">
                  <c:v>430.3</c:v>
                </c:pt>
                <c:pt idx="16">
                  <c:v>3036.9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overlap val="100"/>
        <c:axId val="14985856"/>
        <c:axId val="149917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Бюджетная обеспеченность после передачи дотации по схеме до 01.01.2019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2.11</c:v>
                </c:pt>
                <c:pt idx="1">
                  <c:v>2.0499999999999998</c:v>
                </c:pt>
                <c:pt idx="2">
                  <c:v>1.42</c:v>
                </c:pt>
                <c:pt idx="3">
                  <c:v>1.26</c:v>
                </c:pt>
                <c:pt idx="4">
                  <c:v>1.23</c:v>
                </c:pt>
                <c:pt idx="5">
                  <c:v>1.04</c:v>
                </c:pt>
                <c:pt idx="6">
                  <c:v>0.98</c:v>
                </c:pt>
                <c:pt idx="7">
                  <c:v>0.97</c:v>
                </c:pt>
                <c:pt idx="8">
                  <c:v>0.94</c:v>
                </c:pt>
                <c:pt idx="9">
                  <c:v>0.87</c:v>
                </c:pt>
                <c:pt idx="10">
                  <c:v>0.87</c:v>
                </c:pt>
                <c:pt idx="11">
                  <c:v>0.87</c:v>
                </c:pt>
                <c:pt idx="12">
                  <c:v>0.87</c:v>
                </c:pt>
                <c:pt idx="13">
                  <c:v>0.87</c:v>
                </c:pt>
                <c:pt idx="14">
                  <c:v>0.87</c:v>
                </c:pt>
                <c:pt idx="15">
                  <c:v>0.87</c:v>
                </c:pt>
                <c:pt idx="16">
                  <c:v>0.87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Бюджетная обеспеченность после передачи дотации по схеме с 01.01.2019</c:v>
                </c:pt>
              </c:strCache>
            </c:strRef>
          </c:tx>
          <c:spPr>
            <a:ln w="22225">
              <a:solidFill>
                <a:schemeClr val="accent4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</c:marker>
          <c:dLbls>
            <c:dLbl>
              <c:idx val="2"/>
              <c:layout>
                <c:manualLayout>
                  <c:x val="-1.8207407082870625E-2"/>
                  <c:y val="-2.8177801296993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Юговское </c:v>
                </c:pt>
                <c:pt idx="2">
                  <c:v>Култаевское </c:v>
                </c:pt>
                <c:pt idx="3">
                  <c:v>Усть-Качкинское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Сылвенское </c:v>
                </c:pt>
                <c:pt idx="7">
                  <c:v>Заболотское</c:v>
                </c:pt>
                <c:pt idx="8">
                  <c:v>Кондратовское </c:v>
                </c:pt>
                <c:pt idx="9">
                  <c:v>Бершетское </c:v>
                </c:pt>
                <c:pt idx="10">
                  <c:v>Гамовское</c:v>
                </c:pt>
                <c:pt idx="11">
                  <c:v>Кукуштанское</c:v>
                </c:pt>
                <c:pt idx="12">
                  <c:v>Лобановское </c:v>
                </c:pt>
                <c:pt idx="13">
                  <c:v>Пальниковское </c:v>
                </c:pt>
                <c:pt idx="14">
                  <c:v>Платошинское </c:v>
                </c:pt>
                <c:pt idx="15">
                  <c:v>Хохловское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Лист1!$F$2:$F$18</c:f>
              <c:numCache>
                <c:formatCode>General</c:formatCode>
                <c:ptCount val="17"/>
                <c:pt idx="0">
                  <c:v>2.2400000000000002</c:v>
                </c:pt>
                <c:pt idx="1">
                  <c:v>2.1800000000000002</c:v>
                </c:pt>
                <c:pt idx="2">
                  <c:v>1.45</c:v>
                </c:pt>
                <c:pt idx="3">
                  <c:v>1.3</c:v>
                </c:pt>
                <c:pt idx="4">
                  <c:v>1.28</c:v>
                </c:pt>
                <c:pt idx="5">
                  <c:v>1.1200000000000001</c:v>
                </c:pt>
                <c:pt idx="6">
                  <c:v>1.04</c:v>
                </c:pt>
                <c:pt idx="7">
                  <c:v>1.06</c:v>
                </c:pt>
                <c:pt idx="8">
                  <c:v>0.99</c:v>
                </c:pt>
                <c:pt idx="9">
                  <c:v>0.94</c:v>
                </c:pt>
                <c:pt idx="10">
                  <c:v>0.94</c:v>
                </c:pt>
                <c:pt idx="11">
                  <c:v>0.94</c:v>
                </c:pt>
                <c:pt idx="12">
                  <c:v>0.94</c:v>
                </c:pt>
                <c:pt idx="13">
                  <c:v>0.94</c:v>
                </c:pt>
                <c:pt idx="14">
                  <c:v>0.94</c:v>
                </c:pt>
                <c:pt idx="15">
                  <c:v>0.94</c:v>
                </c:pt>
                <c:pt idx="16">
                  <c:v>0.94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95456"/>
        <c:axId val="14993664"/>
      </c:lineChart>
      <c:catAx>
        <c:axId val="1498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 b="1"/>
            </a:pPr>
            <a:endParaRPr lang="ru-RU"/>
          </a:p>
        </c:txPr>
        <c:crossAx val="14991744"/>
        <c:crosses val="autoZero"/>
        <c:auto val="1"/>
        <c:lblAlgn val="ctr"/>
        <c:lblOffset val="100"/>
        <c:noMultiLvlLbl val="0"/>
      </c:catAx>
      <c:valAx>
        <c:axId val="14991744"/>
        <c:scaling>
          <c:orientation val="minMax"/>
          <c:max val="18000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ru-RU" sz="1200" b="1" dirty="0" smtClean="0"/>
                  <a:t>тыс. руб.</a:t>
                </a:r>
                <a:endParaRPr lang="ru-RU" sz="1200" b="1" dirty="0"/>
              </a:p>
            </c:rich>
          </c:tx>
          <c:layout>
            <c:manualLayout>
              <c:xMode val="edge"/>
              <c:yMode val="edge"/>
              <c:x val="2.9386468300932941E-3"/>
              <c:y val="5.245760166477191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985856"/>
        <c:crosses val="autoZero"/>
        <c:crossBetween val="between"/>
      </c:valAx>
      <c:valAx>
        <c:axId val="14993664"/>
        <c:scaling>
          <c:orientation val="minMax"/>
          <c:max val="2.5"/>
          <c:min val="0"/>
        </c:scaling>
        <c:delete val="0"/>
        <c:axPos val="r"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995456"/>
        <c:crosses val="max"/>
        <c:crossBetween val="between"/>
        <c:majorUnit val="0.5"/>
      </c:valAx>
      <c:catAx>
        <c:axId val="14995456"/>
        <c:scaling>
          <c:orientation val="minMax"/>
        </c:scaling>
        <c:delete val="1"/>
        <c:axPos val="b"/>
        <c:majorTickMark val="out"/>
        <c:minorTickMark val="none"/>
        <c:tickLblPos val="none"/>
        <c:crossAx val="1499366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1862854346034264"/>
          <c:w val="0.57399220711507626"/>
          <c:h val="0.1666517651820372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sh.permraion.ru/files/2015/image/gerb_pm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92" y="260648"/>
            <a:ext cx="736340" cy="119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579910" cy="1470025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Об отдельных вопросах формирования бюджетов сельских поселений Пермского муниципального района </a:t>
            </a:r>
            <a:br>
              <a:rPr lang="ru-RU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на 2019-2021 годы</a:t>
            </a:r>
            <a:endParaRPr lang="ru-RU" sz="3000" b="1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8136904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Докладчик: </a:t>
            </a:r>
            <a:r>
              <a:rPr lang="ru-RU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Гладких Татьяна Николаевна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</a:p>
          <a:p>
            <a:pPr algn="r">
              <a:spcBef>
                <a:spcPts val="0"/>
              </a:spcBef>
            </a:pPr>
            <a:endParaRPr lang="ru-RU" sz="105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заместитель главы администрации Пермского муниципального 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района по экономическому развитию, начальник 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ФЭУ Пермского муниципального района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67544" y="4005064"/>
            <a:ext cx="81369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9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Условия предоставления дотации </a:t>
            </a:r>
            <a:br>
              <a:rPr lang="ru-RU" sz="2800" b="1" dirty="0" smtClean="0"/>
            </a:br>
            <a:r>
              <a:rPr lang="ru-RU" sz="2800" b="1" dirty="0" smtClean="0"/>
              <a:t>из РФФПП в 2019 году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отсутствие заимствований </a:t>
            </a:r>
            <a:r>
              <a:rPr lang="ru-RU" dirty="0"/>
              <a:t>кредитных </a:t>
            </a:r>
            <a:r>
              <a:rPr lang="ru-RU" dirty="0" smtClean="0"/>
              <a:t>организаций;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не </a:t>
            </a:r>
            <a:r>
              <a:rPr lang="ru-RU" dirty="0"/>
              <a:t>принимать решений о повышении оплаты труда муниципальных служащих сверх темпов и сроков, предусмотренных законом о бюджете Пермского </a:t>
            </a:r>
            <a:r>
              <a:rPr lang="ru-RU" dirty="0" smtClean="0"/>
              <a:t>края;</a:t>
            </a:r>
          </a:p>
          <a:p>
            <a:pPr>
              <a:spcAft>
                <a:spcPts val="600"/>
              </a:spcAft>
            </a:pPr>
            <a:r>
              <a:rPr lang="ru-RU" dirty="0"/>
              <a:t>не принимать решений по </a:t>
            </a:r>
            <a:r>
              <a:rPr lang="ru-RU" dirty="0" smtClean="0"/>
              <a:t>расходам </a:t>
            </a:r>
            <a:r>
              <a:rPr lang="ru-RU" dirty="0"/>
              <a:t>на содержание органов местного самоуправления сельского поселения, не соответствующих Методике расчета нормативов формирования расходов </a:t>
            </a:r>
            <a:r>
              <a:rPr lang="ru-RU" dirty="0" smtClean="0"/>
              <a:t>на содержание органов местного самоуправления             (не осуществлять расходы на денежное содержание выборных должностных лиц представительного органа поселения);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передача полномочий по ведению бухгалтерского учета;</a:t>
            </a:r>
          </a:p>
          <a:p>
            <a:pPr>
              <a:spcAft>
                <a:spcPts val="600"/>
              </a:spcAft>
            </a:pPr>
            <a:r>
              <a:rPr lang="ru-RU" dirty="0"/>
              <a:t>обеспечить формирование расходов на сохранение и развитие коммунальной инфраструктуры в размере не менее 10% от объема собственных доходов бюджета сельского </a:t>
            </a:r>
            <a:r>
              <a:rPr lang="ru-RU" dirty="0" smtClean="0"/>
              <a:t>поселения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B020D-EA51-44CE-A2B1-50ED07A664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8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Условия предоставления дотации </a:t>
            </a:r>
            <a:br>
              <a:rPr lang="ru-RU" sz="2800" b="1" dirty="0" smtClean="0"/>
            </a:br>
            <a:r>
              <a:rPr lang="ru-RU" sz="2800" b="1" dirty="0" smtClean="0"/>
              <a:t>из РФФПП в 2019 году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   Согласовывать </a:t>
            </a:r>
            <a:r>
              <a:rPr lang="ru-RU" sz="2400" dirty="0"/>
              <a:t>с ФЭУ ПМР проекты решений представительного органа муниципального образования (проектов решений о внесении изменений в указанные решения):</a:t>
            </a:r>
          </a:p>
          <a:p>
            <a:r>
              <a:rPr lang="ru-RU" sz="2400" dirty="0" smtClean="0"/>
              <a:t>направленных </a:t>
            </a:r>
            <a:r>
              <a:rPr lang="ru-RU" sz="2400" dirty="0"/>
              <a:t>на расходы по оказанию мер социальной поддержки отдельным категориям граждан, осуществляемых за счет средств бюджета муниципального образования;</a:t>
            </a:r>
          </a:p>
          <a:p>
            <a:r>
              <a:rPr lang="ru-RU" sz="2400" dirty="0" smtClean="0"/>
              <a:t>об </a:t>
            </a:r>
            <a:r>
              <a:rPr lang="ru-RU" sz="2400" dirty="0"/>
              <a:t>установлении налоговых льгот (пониженных ставок по налогам</a:t>
            </a:r>
            <a:r>
              <a:rPr lang="ru-RU" sz="2400" dirty="0" smtClean="0"/>
              <a:t>);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B020D-EA51-44CE-A2B1-50ED07A664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0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Осуществление полномочий по внутреннему муниципальному финансовому контролю</a:t>
            </a:r>
            <a:br>
              <a:rPr lang="ru-RU" sz="2800" b="1" dirty="0" smtClean="0"/>
            </a:br>
            <a:r>
              <a:rPr lang="ru-RU" sz="2800" b="1" dirty="0" smtClean="0"/>
              <a:t> (ст. 269.2 БК РФ)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контроль </a:t>
            </a:r>
            <a:r>
              <a:rPr lang="ru-RU" sz="2400" dirty="0"/>
              <a:t>за соблюдением бюджетного </a:t>
            </a:r>
            <a:r>
              <a:rPr lang="ru-RU" sz="2400" dirty="0" smtClean="0"/>
              <a:t>законодательства </a:t>
            </a:r>
            <a:r>
              <a:rPr lang="ru-RU" sz="2400" dirty="0"/>
              <a:t>Российской Федерации и иных нормативных правовых актов, регулирующих бюджетные правоотношения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r>
              <a:rPr lang="ru-RU" sz="2400" dirty="0" smtClean="0"/>
              <a:t>контроль </a:t>
            </a:r>
            <a:r>
              <a:rPr lang="ru-RU" sz="2400" dirty="0"/>
              <a:t>за полнотой и достоверностью отчетности о </a:t>
            </a:r>
            <a:r>
              <a:rPr lang="ru-RU" sz="2400" dirty="0" smtClean="0"/>
              <a:t>реализации </a:t>
            </a:r>
            <a:r>
              <a:rPr lang="ru-RU" sz="2400" dirty="0"/>
              <a:t>государственных (муниципальных) программ, в том числе отчетности об исполнении государственных (</a:t>
            </a:r>
            <a:r>
              <a:rPr lang="ru-RU" sz="2400" dirty="0" smtClean="0"/>
              <a:t>муниципальных</a:t>
            </a:r>
            <a:r>
              <a:rPr lang="ru-RU" sz="2400" dirty="0"/>
              <a:t>) заданий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B020D-EA51-44CE-A2B1-50ED07A6642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4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Осуществление полномочий по внутреннему муниципальному финансовому контролю</a:t>
            </a:r>
            <a:br>
              <a:rPr lang="ru-RU" sz="2800" b="1" dirty="0" smtClean="0"/>
            </a:br>
            <a:r>
              <a:rPr lang="ru-RU" sz="2800" b="1" dirty="0" smtClean="0"/>
              <a:t> (ст. 269.2 БК РФ)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При </a:t>
            </a:r>
            <a:r>
              <a:rPr lang="ru-RU" sz="2400" b="1" dirty="0"/>
              <a:t>осуществлении полномочий по внутреннему государственному (муниципальному) финансовому контролю органами внутреннего государственного (муниципального) финансового контроля:</a:t>
            </a:r>
          </a:p>
          <a:p>
            <a:r>
              <a:rPr lang="ru-RU" sz="2400" dirty="0"/>
              <a:t>проводятся проверки, ревизии и обследования;</a:t>
            </a:r>
          </a:p>
          <a:p>
            <a:r>
              <a:rPr lang="ru-RU" sz="2400" dirty="0"/>
              <a:t>направляются объектам контроля акты, заключения, представления и (или) предписания;</a:t>
            </a:r>
          </a:p>
          <a:p>
            <a:r>
              <a:rPr lang="ru-RU" sz="2400" dirty="0"/>
              <a:t>направляются органам и должностным лицам, уполномоченным в соответствии с настоящим Кодексом, иными актами бюджетного законодательства Российской Федерации принимать решения о применении предусмотренных настоящим Кодексом бюджетных мер принуждения, уведомления о применении бюджетных мер принуждения;</a:t>
            </a:r>
          </a:p>
          <a:p>
            <a:r>
              <a:rPr lang="ru-RU" sz="2400" dirty="0"/>
              <a:t>осуществляется производство по делам об административных правонарушениях в порядке, установленном законодательством об административных правонарушениях.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B020D-EA51-44CE-A2B1-50ED07A6642E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585629" y="4017120"/>
            <a:ext cx="2592288" cy="6049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600" b="1" dirty="0" smtClean="0"/>
              <a:t>Районный фонд </a:t>
            </a:r>
          </a:p>
          <a:p>
            <a:pPr algn="ctr">
              <a:lnSpc>
                <a:spcPts val="1300"/>
              </a:lnSpc>
            </a:pPr>
            <a:r>
              <a:rPr lang="ru-RU" sz="1600" b="1" dirty="0" smtClean="0"/>
              <a:t>финансовой поддержки </a:t>
            </a:r>
          </a:p>
          <a:p>
            <a:pPr algn="ctr">
              <a:lnSpc>
                <a:spcPts val="1300"/>
              </a:lnSpc>
            </a:pPr>
            <a:r>
              <a:rPr lang="ru-RU" sz="1600" b="1" dirty="0" smtClean="0"/>
              <a:t>поселений </a:t>
            </a:r>
            <a:endParaRPr lang="ru-RU" sz="1600" b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3131841" y="4653136"/>
            <a:ext cx="2232248" cy="783119"/>
          </a:xfrm>
          <a:prstGeom prst="flowChartAlternateProcess">
            <a:avLst/>
          </a:prstGeom>
          <a:noFill/>
          <a:ln>
            <a:solidFill>
              <a:srgbClr val="B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Муниципальный район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530" y="116631"/>
            <a:ext cx="8582470" cy="50405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Выравнивание бюджетной обеспеченности поселений </a:t>
            </a:r>
            <a:endParaRPr lang="ru-RU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http://ush.permraion.ru/files/2015/image/gerb_pm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7" y="116631"/>
            <a:ext cx="354823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процесс 4"/>
          <p:cNvSpPr/>
          <p:nvPr/>
        </p:nvSpPr>
        <p:spPr>
          <a:xfrm>
            <a:off x="2699792" y="950894"/>
            <a:ext cx="3672408" cy="3063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Действующая схема до 01.01.2019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691121"/>
            <a:ext cx="1800200" cy="6743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Поселения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64296" y="4720659"/>
            <a:ext cx="170011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Поселения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735796" y="3356992"/>
            <a:ext cx="3672408" cy="306324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Действующая схема с 01.01.2019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291" y="1576359"/>
            <a:ext cx="1530996" cy="9900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600" b="1" dirty="0" smtClean="0"/>
              <a:t>Региональный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фонд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финансовой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поддержки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поселений 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3548" y="4476628"/>
            <a:ext cx="1530997" cy="9992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600" b="1" dirty="0" smtClean="0"/>
              <a:t>Региональный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фонд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финансовой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поддержки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поселений 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75400" y="1533295"/>
            <a:ext cx="1413024" cy="9900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600" b="1" dirty="0" smtClean="0"/>
              <a:t>Районный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фонд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финансовой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поддержки </a:t>
            </a:r>
          </a:p>
          <a:p>
            <a:pPr algn="ctr">
              <a:lnSpc>
                <a:spcPts val="1400"/>
              </a:lnSpc>
            </a:pPr>
            <a:r>
              <a:rPr lang="ru-RU" sz="1600" b="1" dirty="0" smtClean="0"/>
              <a:t>поселений </a:t>
            </a:r>
            <a:endParaRPr lang="ru-RU" sz="1600" b="1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1868653" y="4653136"/>
            <a:ext cx="1407203" cy="704867"/>
          </a:xfrm>
          <a:prstGeom prst="rightArrow">
            <a:avLst/>
          </a:prstGeom>
          <a:solidFill>
            <a:srgbClr val="B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Субвенции</a:t>
            </a:r>
            <a:endParaRPr lang="ru-RU" sz="1600" b="1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2061619" y="1741793"/>
            <a:ext cx="1329108" cy="659149"/>
          </a:xfrm>
          <a:prstGeom prst="rightArrow">
            <a:avLst/>
          </a:prstGeom>
          <a:solidFill>
            <a:srgbClr val="B84C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Дотации</a:t>
            </a:r>
            <a:endParaRPr lang="ru-RU" sz="1600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5292080" y="4570069"/>
            <a:ext cx="1772216" cy="949251"/>
          </a:xfrm>
          <a:prstGeom prst="rightArrow">
            <a:avLst/>
          </a:prstGeom>
          <a:solidFill>
            <a:srgbClr val="B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600"/>
              </a:lnSpc>
            </a:pPr>
            <a:r>
              <a:rPr lang="ru-RU" sz="1600" b="1" dirty="0" smtClean="0"/>
              <a:t>Дотации +    </a:t>
            </a:r>
          </a:p>
          <a:p>
            <a:pPr algn="just">
              <a:lnSpc>
                <a:spcPts val="1600"/>
              </a:lnSpc>
            </a:pPr>
            <a:r>
              <a:rPr lang="ru-RU" sz="1600" b="1" dirty="0"/>
              <a:t> </a:t>
            </a:r>
            <a:r>
              <a:rPr lang="ru-RU" sz="1600" b="1" dirty="0" smtClean="0"/>
              <a:t> Субвенции</a:t>
            </a:r>
            <a:endParaRPr lang="ru-RU" sz="1600" b="1" dirty="0"/>
          </a:p>
        </p:txBody>
      </p:sp>
      <p:sp>
        <p:nvSpPr>
          <p:cNvPr id="24" name="Стрелка влево 23"/>
          <p:cNvSpPr/>
          <p:nvPr/>
        </p:nvSpPr>
        <p:spPr>
          <a:xfrm>
            <a:off x="5436096" y="1720691"/>
            <a:ext cx="1628200" cy="644794"/>
          </a:xfrm>
          <a:prstGeom prst="leftArrow">
            <a:avLst/>
          </a:prstGeom>
          <a:solidFill>
            <a:srgbClr val="B84C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Дотации</a:t>
            </a:r>
            <a:endParaRPr lang="ru-RU" sz="16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611560" y="557296"/>
            <a:ext cx="8352928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9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530" y="195204"/>
            <a:ext cx="8582470" cy="504056"/>
          </a:xfrm>
        </p:spPr>
        <p:txBody>
          <a:bodyPr>
            <a:noAutofit/>
          </a:bodyPr>
          <a:lstStyle/>
          <a:p>
            <a:pPr algn="l">
              <a:lnSpc>
                <a:spcPts val="2000"/>
              </a:lnSpc>
            </a:pP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 распределения фондов финансовой поддержки поселений </a:t>
            </a:r>
            <a:endParaRPr lang="ru-RU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http://ush.permraion.ru/files/2015/image/gerb_pm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7" y="116631"/>
            <a:ext cx="354823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 flipV="1">
            <a:off x="611560" y="669836"/>
            <a:ext cx="8352928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27106"/>
              </p:ext>
            </p:extLst>
          </p:nvPr>
        </p:nvGraphicFramePr>
        <p:xfrm>
          <a:off x="384118" y="908720"/>
          <a:ext cx="8436356" cy="5400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516"/>
                <a:gridCol w="1943305"/>
                <a:gridCol w="2808312"/>
                <a:gridCol w="2809223"/>
              </a:tblGrid>
              <a:tr h="504056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Поселения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2088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Действующая схема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до 01.01.2019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Действующая схема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 01.01.2019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29541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Региональный</a:t>
                      </a:r>
                      <a:r>
                        <a:rPr lang="ru-RU" b="1" baseline="0" dirty="0" smtClean="0"/>
                        <a:t> уровень</a:t>
                      </a:r>
                      <a:endParaRPr lang="ru-RU" b="1" dirty="0"/>
                    </a:p>
                  </a:txBody>
                  <a:tcPr vert="vert27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Принцип распределения</a:t>
                      </a:r>
                      <a:r>
                        <a:rPr lang="ru-RU" baseline="0" dirty="0" smtClean="0">
                          <a:latin typeface="Bookman Old Style" panose="02050604050505020204" pitchFamily="18" charset="0"/>
                        </a:rPr>
                        <a:t> </a:t>
                      </a:r>
                    </a:p>
                    <a:p>
                      <a:r>
                        <a:rPr lang="ru-RU" baseline="0" dirty="0" smtClean="0">
                          <a:latin typeface="Bookman Old Style" panose="02050604050505020204" pitchFamily="18" charset="0"/>
                        </a:rPr>
                        <a:t>фонда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Bookman Old Style" panose="02050604050505020204" pitchFamily="18" charset="0"/>
                        </a:rPr>
                        <a:t>Подушевой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х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095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Получатели </a:t>
                      </a:r>
                    </a:p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дотации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Доходы на душу</a:t>
                      </a:r>
                      <a:r>
                        <a:rPr lang="ru-RU" baseline="0" dirty="0" smtClean="0">
                          <a:latin typeface="Bookman Old Style" panose="02050604050505020204" pitchFamily="18" charset="0"/>
                        </a:rPr>
                        <a:t> населения ниже двукратного среднего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х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36104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Муниципальный уровень</a:t>
                      </a:r>
                      <a:endParaRPr lang="ru-RU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Принцип распределения </a:t>
                      </a:r>
                    </a:p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фонда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Бюджетная</a:t>
                      </a:r>
                      <a:r>
                        <a:rPr lang="ru-RU" baseline="0" dirty="0" smtClean="0">
                          <a:latin typeface="Bookman Old Style" panose="02050604050505020204" pitchFamily="18" charset="0"/>
                        </a:rPr>
                        <a:t> обеспеченность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89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Получатели </a:t>
                      </a:r>
                    </a:p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дотации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Бюджетная обеспеченность ниже критерия выравнивания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95" r="10100" b="50000"/>
          <a:stretch/>
        </p:blipFill>
        <p:spPr bwMode="auto">
          <a:xfrm>
            <a:off x="558967" y="980728"/>
            <a:ext cx="2551394" cy="94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8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6853"/>
            <a:ext cx="8582470" cy="504056"/>
          </a:xfrm>
        </p:spPr>
        <p:txBody>
          <a:bodyPr>
            <a:noAutofit/>
          </a:bodyPr>
          <a:lstStyle/>
          <a:p>
            <a:pPr algn="l">
              <a:lnSpc>
                <a:spcPts val="2000"/>
              </a:lnSpc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Меры ответственности поселений, являющихся получателями дотации, за неисполнение условий соглашения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http://ush.permraion.ru/files/2015/image/gerb_pm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7" y="116631"/>
            <a:ext cx="354823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процесс 4"/>
          <p:cNvSpPr/>
          <p:nvPr/>
        </p:nvSpPr>
        <p:spPr>
          <a:xfrm>
            <a:off x="2699792" y="1883246"/>
            <a:ext cx="3672408" cy="3063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Действующая схема до 01.01.2019</a:t>
            </a:r>
            <a:endParaRPr lang="ru-RU" b="1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727489" y="3975356"/>
            <a:ext cx="3672408" cy="306324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Действующая схема с 01.01.2019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00308" y="1129415"/>
            <a:ext cx="3139644" cy="4742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endParaRPr lang="ru-RU" sz="2000" b="1" dirty="0" smtClean="0"/>
          </a:p>
          <a:p>
            <a:pPr algn="ctr">
              <a:lnSpc>
                <a:spcPts val="1400"/>
              </a:lnSpc>
            </a:pPr>
            <a:r>
              <a:rPr lang="ru-RU" sz="2000" b="1" dirty="0" smtClean="0"/>
              <a:t>Региональный уровень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1116886"/>
            <a:ext cx="3528392" cy="4742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endParaRPr lang="ru-RU" sz="2000" b="1" dirty="0" smtClean="0"/>
          </a:p>
          <a:p>
            <a:pPr algn="ctr">
              <a:lnSpc>
                <a:spcPts val="1400"/>
              </a:lnSpc>
            </a:pPr>
            <a:r>
              <a:rPr lang="ru-RU" sz="2000" b="1" dirty="0" smtClean="0"/>
              <a:t>Муниципальный уровень </a:t>
            </a:r>
            <a:endParaRPr lang="ru-RU" sz="20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611560" y="836712"/>
            <a:ext cx="8352928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102" y="2271439"/>
            <a:ext cx="907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Приостановление предоставления дотаций, сокращение дотаций </a:t>
            </a:r>
          </a:p>
          <a:p>
            <a:pPr algn="ctr"/>
            <a:r>
              <a:rPr lang="ru-RU" dirty="0" smtClean="0"/>
              <a:t>сельским поселениям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4118" y="4762080"/>
            <a:ext cx="3996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Приостановление предоставления, </a:t>
            </a:r>
          </a:p>
          <a:p>
            <a:r>
              <a:rPr lang="ru-RU" dirty="0" smtClean="0"/>
              <a:t>либо сокращение субвенции по </a:t>
            </a:r>
          </a:p>
          <a:p>
            <a:r>
              <a:rPr lang="ru-RU" dirty="0" smtClean="0"/>
              <a:t>расчету и предоставлению дотаций </a:t>
            </a:r>
          </a:p>
          <a:p>
            <a:r>
              <a:rPr lang="ru-RU" dirty="0" smtClean="0"/>
              <a:t>бюджетам сельских поселений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202908" y="4762080"/>
            <a:ext cx="3888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Приостановление предоставления </a:t>
            </a:r>
          </a:p>
          <a:p>
            <a:r>
              <a:rPr lang="ru-RU" dirty="0" smtClean="0"/>
              <a:t>дотаций, сокращение дотаций </a:t>
            </a:r>
          </a:p>
          <a:p>
            <a:r>
              <a:rPr lang="ru-RU" dirty="0" smtClean="0"/>
              <a:t>сельским поселениям</a:t>
            </a:r>
            <a:endParaRPr lang="ru-RU" dirty="0"/>
          </a:p>
        </p:txBody>
      </p:sp>
      <p:pic>
        <p:nvPicPr>
          <p:cNvPr id="4098" name="Picture 2" descr="http://cdn.onlinewebfonts.com/svg/img_46117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812" y="2996952"/>
            <a:ext cx="901483" cy="69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cdn.onlinewebfonts.com/svg/img_46117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812" y="5709426"/>
            <a:ext cx="944767" cy="73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95" t="4984" r="10100" b="50000"/>
          <a:stretch/>
        </p:blipFill>
        <p:spPr bwMode="auto">
          <a:xfrm>
            <a:off x="4535996" y="1126020"/>
            <a:ext cx="1177204" cy="39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s://im0-tub-ru.yandex.net/i?id=16c70da85e1f4a7d24e6c3ca895cf995&amp;n=13&amp;exp=1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3932"/>
          <a:stretch/>
        </p:blipFill>
        <p:spPr bwMode="auto">
          <a:xfrm>
            <a:off x="384117" y="1133996"/>
            <a:ext cx="821741" cy="41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6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582470" cy="504056"/>
          </a:xfrm>
        </p:spPr>
        <p:txBody>
          <a:bodyPr>
            <a:noAutofit/>
          </a:bodyPr>
          <a:lstStyle/>
          <a:p>
            <a:pPr algn="l">
              <a:lnSpc>
                <a:spcPts val="2000"/>
              </a:lnSpc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Районный фонд финансовой поддержки поселений Пермского муниципального района в условиях действующей схемы выравнивания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http://ush.permraion.ru/files/2015/image/gerb_pm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7" y="116631"/>
            <a:ext cx="354823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36096" y="1116886"/>
            <a:ext cx="3528392" cy="2946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endParaRPr lang="ru-RU" sz="20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611560" y="980728"/>
            <a:ext cx="8352928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Диаграмма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564294"/>
              </p:ext>
            </p:extLst>
          </p:nvPr>
        </p:nvGraphicFramePr>
        <p:xfrm>
          <a:off x="251520" y="1116887"/>
          <a:ext cx="8718979" cy="543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30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657990"/>
              </p:ext>
            </p:extLst>
          </p:nvPr>
        </p:nvGraphicFramePr>
        <p:xfrm>
          <a:off x="611560" y="1411582"/>
          <a:ext cx="8718979" cy="603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582470" cy="504056"/>
          </a:xfrm>
        </p:spPr>
        <p:txBody>
          <a:bodyPr>
            <a:noAutofit/>
          </a:bodyPr>
          <a:lstStyle/>
          <a:p>
            <a:pPr algn="l">
              <a:lnSpc>
                <a:spcPts val="2000"/>
              </a:lnSpc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Районный фонд финансовой поддержки поселений Пермского муниципального района в условиях предлагаемой схемы выравнивания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http://ush.permraion.ru/files/2015/image/gerb_pm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7" y="116631"/>
            <a:ext cx="354823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36096" y="1116886"/>
            <a:ext cx="3528392" cy="2946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endParaRPr lang="ru-RU" sz="20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611560" y="836712"/>
            <a:ext cx="8352928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Диаграмма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185318"/>
              </p:ext>
            </p:extLst>
          </p:nvPr>
        </p:nvGraphicFramePr>
        <p:xfrm>
          <a:off x="239026" y="692696"/>
          <a:ext cx="8718979" cy="603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55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316217" cy="7207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/>
                <a:latin typeface="+mn-lt"/>
              </a:rPr>
              <a:t>Выполнение мероприятий по оптимизации расходов бюджетов поселений</a:t>
            </a:r>
            <a:endParaRPr lang="ru-RU" sz="2400" b="1" dirty="0">
              <a:effectLst/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83403"/>
              </p:ext>
            </p:extLst>
          </p:nvPr>
        </p:nvGraphicFramePr>
        <p:xfrm>
          <a:off x="323528" y="1340769"/>
          <a:ext cx="8424936" cy="5100690"/>
        </p:xfrm>
        <a:graphic>
          <a:graphicData uri="http://schemas.openxmlformats.org/drawingml/2006/table">
            <a:tbl>
              <a:tblPr/>
              <a:tblGrid>
                <a:gridCol w="648072"/>
                <a:gridCol w="1440160"/>
                <a:gridCol w="1138384"/>
                <a:gridCol w="1021856"/>
                <a:gridCol w="1082276"/>
                <a:gridCol w="1198157"/>
                <a:gridCol w="950118"/>
                <a:gridCol w="945913"/>
              </a:tblGrid>
              <a:tr h="4796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учреждений в 2018 году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Планируемое кол-во учреждений в 2019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(по данным поселений)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и автономные учреждения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Казенные учреждения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и автономные учреждения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Казенные учреждения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5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6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191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1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Итого 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6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188640"/>
            <a:ext cx="8567737" cy="79208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b="1" dirty="0">
                <a:effectLst/>
                <a:latin typeface="+mn-lt"/>
              </a:rPr>
              <a:t>Информация о фактически начисленной заработной плате отдельных категорий работников бюджетной сферы, заработная плата которых повышается в соответствии с указами Президента </a:t>
            </a:r>
            <a:r>
              <a:rPr lang="ru-RU" sz="2000" b="1" dirty="0" smtClean="0">
                <a:effectLst/>
                <a:latin typeface="+mn-lt"/>
              </a:rPr>
              <a:t>Российской</a:t>
            </a:r>
            <a:endParaRPr lang="ru-RU" sz="1600" dirty="0">
              <a:effectLst/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53891"/>
              </p:ext>
            </p:extLst>
          </p:nvPr>
        </p:nvGraphicFramePr>
        <p:xfrm>
          <a:off x="251520" y="1052739"/>
          <a:ext cx="8496943" cy="5397315"/>
        </p:xfrm>
        <a:graphic>
          <a:graphicData uri="http://schemas.openxmlformats.org/drawingml/2006/table">
            <a:tbl>
              <a:tblPr/>
              <a:tblGrid>
                <a:gridCol w="593456"/>
                <a:gridCol w="1854553"/>
                <a:gridCol w="2016487"/>
                <a:gridCol w="2016224"/>
                <a:gridCol w="2016223"/>
              </a:tblGrid>
              <a:tr h="503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поселения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показатель,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Факт за 9 мес.2018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г.,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32 671,44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101,85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32 750,26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102,10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30 140,24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93,96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7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31 222,22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97,34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8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32 644,03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101,77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31 034,28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96,75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60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31 563,61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98,40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32 235,48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100,50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31 328,28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97,67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31 292,37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97,56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0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33 440,86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104,25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33 159,61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103,38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30 913,98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96,38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7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30 973,54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96,56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18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32 074,07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99,99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 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33 129,16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103,28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31 400,46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97,89</a:t>
                      </a: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0979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среднем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32 076,6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32 081,1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1" marR="5511" marT="55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5071" y="6450055"/>
            <a:ext cx="720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Целевой показатель на 2019 год – 32 172,54 руб.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Условия предоставления дотации </a:t>
            </a:r>
            <a:br>
              <a:rPr lang="ru-RU" sz="2800" b="1" dirty="0" smtClean="0"/>
            </a:br>
            <a:r>
              <a:rPr lang="ru-RU" sz="2800" b="1" dirty="0" smtClean="0"/>
              <a:t>из РФФПП в 2019 году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dirty="0" smtClean="0"/>
              <a:t>Заключение соглашений об условиях предоставления дотации на выравнивание бюджетной обеспеченности:</a:t>
            </a:r>
          </a:p>
          <a:p>
            <a:pPr marL="0" indent="0">
              <a:buNone/>
            </a:pPr>
            <a:endParaRPr lang="ru-RU" sz="3400" b="1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Соблюдение требований бюджетного законодательства РФ;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отсутствие </a:t>
            </a:r>
            <a:r>
              <a:rPr lang="ru-RU" dirty="0"/>
              <a:t>просроченной кредиторской </a:t>
            </a:r>
            <a:r>
              <a:rPr lang="ru-RU" dirty="0" smtClean="0"/>
              <a:t>задолженности, в </a:t>
            </a:r>
            <a:r>
              <a:rPr lang="ru-RU" dirty="0" err="1" smtClean="0"/>
              <a:t>т.ч</a:t>
            </a:r>
            <a:r>
              <a:rPr lang="ru-RU" dirty="0" smtClean="0"/>
              <a:t>. отсутствие </a:t>
            </a:r>
            <a:r>
              <a:rPr lang="ru-RU" dirty="0"/>
              <a:t>задолженности в бюджеты различных уровней и внебюджетные фонды муниципальных </a:t>
            </a:r>
            <a:r>
              <a:rPr lang="ru-RU" dirty="0" smtClean="0"/>
              <a:t>учреждений;</a:t>
            </a:r>
          </a:p>
          <a:p>
            <a:pPr>
              <a:spcAft>
                <a:spcPts val="600"/>
              </a:spcAft>
            </a:pPr>
            <a:r>
              <a:rPr lang="ru-RU" dirty="0"/>
              <a:t>обеспечить увеличение объема поступлений </a:t>
            </a:r>
            <a:r>
              <a:rPr lang="ru-RU" dirty="0" smtClean="0"/>
              <a:t>налоговых;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неналоговых доходов в бюджет </a:t>
            </a:r>
            <a:r>
              <a:rPr lang="ru-RU" dirty="0" smtClean="0"/>
              <a:t>Муниципалитета</a:t>
            </a:r>
          </a:p>
          <a:p>
            <a:pPr>
              <a:spcAft>
                <a:spcPts val="600"/>
              </a:spcAft>
            </a:pPr>
            <a:r>
              <a:rPr lang="ru-RU" dirty="0"/>
              <a:t>обеспечить проведение оценки эффективности налоговых льгот (пониженных ставок по налогам</a:t>
            </a:r>
            <a:r>
              <a:rPr lang="ru-RU" dirty="0" smtClean="0"/>
              <a:t>);</a:t>
            </a:r>
          </a:p>
          <a:p>
            <a:pPr>
              <a:spcAft>
                <a:spcPts val="600"/>
              </a:spcAft>
            </a:pPr>
            <a:r>
              <a:rPr lang="ru-RU" dirty="0"/>
              <a:t>достижение целевых показателей по повышению оплаты труда работников бюджетной сферы, в соответствии с указами Президента </a:t>
            </a:r>
            <a:r>
              <a:rPr lang="ru-RU" dirty="0" smtClean="0"/>
              <a:t>РФ;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оптимизация сети муниципальных учреждений;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B020D-EA51-44CE-A2B1-50ED07A664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0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904</Words>
  <Application>Microsoft Office PowerPoint</Application>
  <PresentationFormat>Экран (4:3)</PresentationFormat>
  <Paragraphs>363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 отдельных вопросах формирования бюджетов сельских поселений Пермского муниципального района  на 2019-2021 годы</vt:lpstr>
      <vt:lpstr>Выравнивание бюджетной обеспеченности поселений </vt:lpstr>
      <vt:lpstr>Принцип распределения фондов финансовой поддержки поселений </vt:lpstr>
      <vt:lpstr>Меры ответственности поселений, являющихся получателями дотации, за неисполнение условий соглашения </vt:lpstr>
      <vt:lpstr>Районный фонд финансовой поддержки поселений Пермского муниципального района в условиях действующей схемы выравнивания</vt:lpstr>
      <vt:lpstr>Районный фонд финансовой поддержки поселений Пермского муниципального района в условиях предлагаемой схемы выравнивания</vt:lpstr>
      <vt:lpstr>Выполнение мероприятий по оптимизации расходов бюджетов поселений</vt:lpstr>
      <vt:lpstr>Информация о фактически начисленной заработной плате отдельных категорий работников бюджетной сферы, заработная плата которых повышается в соответствии с указами Президента Российской</vt:lpstr>
      <vt:lpstr>Условия предоставления дотации  из РФФПП в 2019 году</vt:lpstr>
      <vt:lpstr>Условия предоставления дотации  из РФФПП в 2019 году</vt:lpstr>
      <vt:lpstr>Условия предоставления дотации  из РФФПП в 2019 году</vt:lpstr>
      <vt:lpstr>Осуществление полномочий по внутреннему муниципальному финансовому контролю  (ст. 269.2 БК РФ)</vt:lpstr>
      <vt:lpstr>Осуществление полномочий по внутреннему муниципальному финансовому контролю  (ст. 269.2 БК РФ)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межбюджетных отношений при формировании бюджета Пермского муниципального района  на 2019-2021 годы</dc:title>
  <dc:creator>feu21-01</dc:creator>
  <cp:lastModifiedBy>feu16-01</cp:lastModifiedBy>
  <cp:revision>37</cp:revision>
  <cp:lastPrinted>2018-11-01T13:33:46Z</cp:lastPrinted>
  <dcterms:created xsi:type="dcterms:W3CDTF">2018-10-23T05:28:26Z</dcterms:created>
  <dcterms:modified xsi:type="dcterms:W3CDTF">2018-11-06T05:19:18Z</dcterms:modified>
</cp:coreProperties>
</file>