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drawings/drawing13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rawings/drawing1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rawings/drawing9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drawings/drawing1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2" r:id="rId1"/>
    <p:sldMasterId id="2147483814" r:id="rId2"/>
  </p:sldMasterIdLst>
  <p:notesMasterIdLst>
    <p:notesMasterId r:id="rId43"/>
  </p:notesMasterIdLst>
  <p:handoutMasterIdLst>
    <p:handoutMasterId r:id="rId44"/>
  </p:handoutMasterIdLst>
  <p:sldIdLst>
    <p:sldId id="257" r:id="rId3"/>
    <p:sldId id="636" r:id="rId4"/>
    <p:sldId id="637" r:id="rId5"/>
    <p:sldId id="638" r:id="rId6"/>
    <p:sldId id="639" r:id="rId7"/>
    <p:sldId id="640" r:id="rId8"/>
    <p:sldId id="641" r:id="rId9"/>
    <p:sldId id="642" r:id="rId10"/>
    <p:sldId id="643" r:id="rId11"/>
    <p:sldId id="644" r:id="rId12"/>
    <p:sldId id="645" r:id="rId13"/>
    <p:sldId id="646" r:id="rId14"/>
    <p:sldId id="647" r:id="rId15"/>
    <p:sldId id="583" r:id="rId16"/>
    <p:sldId id="621" r:id="rId17"/>
    <p:sldId id="569" r:id="rId18"/>
    <p:sldId id="584" r:id="rId19"/>
    <p:sldId id="575" r:id="rId20"/>
    <p:sldId id="632" r:id="rId21"/>
    <p:sldId id="585" r:id="rId22"/>
    <p:sldId id="607" r:id="rId23"/>
    <p:sldId id="599" r:id="rId24"/>
    <p:sldId id="608" r:id="rId25"/>
    <p:sldId id="610" r:id="rId26"/>
    <p:sldId id="586" r:id="rId27"/>
    <p:sldId id="587" r:id="rId28"/>
    <p:sldId id="626" r:id="rId29"/>
    <p:sldId id="589" r:id="rId30"/>
    <p:sldId id="627" r:id="rId31"/>
    <p:sldId id="588" r:id="rId32"/>
    <p:sldId id="633" r:id="rId33"/>
    <p:sldId id="595" r:id="rId34"/>
    <p:sldId id="590" r:id="rId35"/>
    <p:sldId id="628" r:id="rId36"/>
    <p:sldId id="629" r:id="rId37"/>
    <p:sldId id="591" r:id="rId38"/>
    <p:sldId id="634" r:id="rId39"/>
    <p:sldId id="631" r:id="rId40"/>
    <p:sldId id="598" r:id="rId41"/>
    <p:sldId id="462" r:id="rId4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5FCFF"/>
    <a:srgbClr val="FF6600"/>
    <a:srgbClr val="FF3300"/>
    <a:srgbClr val="00D05E"/>
    <a:srgbClr val="00682F"/>
    <a:srgbClr val="000000"/>
    <a:srgbClr val="080808"/>
    <a:srgbClr val="C7F5CA"/>
    <a:srgbClr val="BEF9FA"/>
    <a:srgbClr val="B9FAF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46" autoAdjust="0"/>
    <p:restoredTop sz="94910" autoAdjust="0"/>
  </p:normalViewPr>
  <p:slideViewPr>
    <p:cSldViewPr>
      <p:cViewPr>
        <p:scale>
          <a:sx n="85" d="100"/>
          <a:sy n="85" d="100"/>
        </p:scale>
        <p:origin x="-94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1.xlsx"/><Relationship Id="rId4" Type="http://schemas.microsoft.com/office/2011/relationships/chartColorStyle" Target="colors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_____Microsoft_Office_Excel15.xlsx"/><Relationship Id="rId1" Type="http://schemas.openxmlformats.org/officeDocument/2006/relationships/themeOverride" Target="../theme/themeOverride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_____Microsoft_Office_Excel16.xlsx"/><Relationship Id="rId1" Type="http://schemas.openxmlformats.org/officeDocument/2006/relationships/themeOverride" Target="../theme/themeOverride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_____Microsoft_Office_Excel17.xlsx"/><Relationship Id="rId1" Type="http://schemas.openxmlformats.org/officeDocument/2006/relationships/themeOverride" Target="../theme/themeOverride4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8.xlsx"/><Relationship Id="rId1" Type="http://schemas.openxmlformats.org/officeDocument/2006/relationships/themeOverride" Target="../theme/themeOverride5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package" Target="../embeddings/_____Microsoft_Office_Excel20.xlsx"/><Relationship Id="rId1" Type="http://schemas.openxmlformats.org/officeDocument/2006/relationships/themeOverride" Target="../theme/themeOverride6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8557173817325219E-2"/>
          <c:y val="1.648099142104217E-2"/>
          <c:w val="0.89708552770772898"/>
          <c:h val="0.8072247809283879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 w="1276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4.3572984749455385E-3"/>
                  <c:y val="-1.5640275309896059E-2"/>
                </c:manualLayout>
              </c:layout>
              <c:showVal val="1"/>
            </c:dLbl>
            <c:dLbl>
              <c:idx val="1"/>
              <c:layout>
                <c:manualLayout>
                  <c:x val="1.4524328249819007E-3"/>
                  <c:y val="-1.3033768011203529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0426850206597379E-2"/>
                </c:manualLayout>
              </c:layout>
              <c:showVal val="1"/>
            </c:dLbl>
            <c:dLbl>
              <c:idx val="3"/>
              <c:layout>
                <c:manualLayout>
                  <c:x val="-2.9048656499636887E-3"/>
                  <c:y val="-1.303356275824670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2241.8000000000002</c:v>
                </c:pt>
                <c:pt idx="1">
                  <c:v>2342.1999999999998</c:v>
                </c:pt>
                <c:pt idx="2">
                  <c:v>2251.9</c:v>
                </c:pt>
                <c:pt idx="3">
                  <c:v>2152.1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-4.3572984749455637E-3"/>
                  <c:y val="-5.2134251032986889E-3"/>
                </c:manualLayout>
              </c:layout>
              <c:showVal val="1"/>
            </c:dLbl>
            <c:dLbl>
              <c:idx val="1"/>
              <c:layout>
                <c:manualLayout>
                  <c:x val="2.9047512851743239E-3"/>
                  <c:y val="-1.0426850206597379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5.2134251032986877E-2"/>
                </c:manualLayout>
              </c:layout>
              <c:showVal val="1"/>
            </c:dLbl>
            <c:dLbl>
              <c:idx val="3"/>
              <c:layout>
                <c:manualLayout>
                  <c:x val="-1.4524328249818472E-3"/>
                  <c:y val="-2.606712551649343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Sheet1!$B$3:$E$3</c:f>
              <c:numCache>
                <c:formatCode>_-* #,##0.0_р_._-;\-* #,##0.0_р_._-;_-* "-"??_р_._-;_-@_-</c:formatCode>
                <c:ptCount val="4"/>
                <c:pt idx="0">
                  <c:v>2312.9</c:v>
                </c:pt>
                <c:pt idx="1">
                  <c:v>2392.8000000000002</c:v>
                </c:pt>
                <c:pt idx="2">
                  <c:v>2228.9</c:v>
                </c:pt>
                <c:pt idx="3">
                  <c:v>2136.1</c:v>
                </c:pt>
              </c:numCache>
            </c:numRef>
          </c:val>
        </c:ser>
        <c:gapWidth val="75"/>
        <c:axId val="67326336"/>
        <c:axId val="67327872"/>
      </c:barChart>
      <c:catAx>
        <c:axId val="67326336"/>
        <c:scaling>
          <c:orientation val="minMax"/>
        </c:scaling>
        <c:axPos val="b"/>
        <c:numFmt formatCode="General" sourceLinked="1"/>
        <c:majorTickMark val="none"/>
        <c:tickLblPos val="low"/>
        <c:spPr>
          <a:ln w="31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7327872"/>
        <c:crosses val="autoZero"/>
        <c:auto val="1"/>
        <c:lblAlgn val="ctr"/>
        <c:lblOffset val="100"/>
        <c:tickLblSkip val="1"/>
        <c:tickMarkSkip val="1"/>
      </c:catAx>
      <c:valAx>
        <c:axId val="67327872"/>
        <c:scaling>
          <c:orientation val="minMax"/>
        </c:scaling>
        <c:axPos val="l"/>
        <c:majorGridlines>
          <c:spPr>
            <a:ln w="3190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maj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67326336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1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2018175945828592E-2"/>
                  <c:y val="-3.69483723802185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774036908752794E-2"/>
                  <c:y val="-4.757967146524054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4351758010446714E-2"/>
                  <c:y val="-5.865820239741581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0707324950717931E-2"/>
                  <c:y val="-7.066630605069379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2312.8740000000007</c:v>
                </c:pt>
                <c:pt idx="1">
                  <c:v>2392.8000000000002</c:v>
                </c:pt>
                <c:pt idx="2">
                  <c:v>2228.9</c:v>
                </c:pt>
                <c:pt idx="3">
                  <c:v>2136.1</c:v>
                </c:pt>
              </c:numCache>
            </c:numRef>
          </c:val>
        </c:ser>
        <c:gapDepth val="0"/>
        <c:shape val="box"/>
        <c:axId val="106465536"/>
        <c:axId val="106476672"/>
        <c:axId val="0"/>
      </c:bar3DChart>
      <c:catAx>
        <c:axId val="106465536"/>
        <c:scaling>
          <c:orientation val="minMax"/>
        </c:scaling>
        <c:axPos val="b"/>
        <c:numFmt formatCode="General" sourceLinked="1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6476672"/>
        <c:crosses val="autoZero"/>
        <c:auto val="1"/>
        <c:lblAlgn val="ctr"/>
        <c:lblOffset val="100"/>
        <c:tickLblSkip val="1"/>
        <c:tickMarkSkip val="1"/>
      </c:catAx>
      <c:valAx>
        <c:axId val="106476672"/>
        <c:scaling>
          <c:orientation val="minMax"/>
        </c:scaling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6465536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72480988560865"/>
          <c:y val="0.17723891140697529"/>
          <c:w val="0.48379948415073626"/>
          <c:h val="0.8212926821110453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tint val="43000"/>
                      <a:satMod val="165000"/>
                    </a:schemeClr>
                  </a:gs>
                  <a:gs pos="55000">
                    <a:schemeClr val="accent1">
                      <a:tint val="83000"/>
                      <a:satMod val="155000"/>
                    </a:schemeClr>
                  </a:gs>
                  <a:gs pos="100000">
                    <a:schemeClr val="accent1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tint val="43000"/>
                      <a:satMod val="165000"/>
                    </a:schemeClr>
                  </a:gs>
                  <a:gs pos="55000">
                    <a:schemeClr val="accent2">
                      <a:tint val="83000"/>
                      <a:satMod val="155000"/>
                    </a:schemeClr>
                  </a:gs>
                  <a:gs pos="100000">
                    <a:schemeClr val="accent2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43000"/>
                      <a:satMod val="165000"/>
                    </a:schemeClr>
                  </a:gs>
                  <a:gs pos="55000">
                    <a:schemeClr val="accent3">
                      <a:tint val="83000"/>
                      <a:satMod val="155000"/>
                    </a:schemeClr>
                  </a:gs>
                  <a:gs pos="100000">
                    <a:schemeClr val="accent3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43000"/>
                      <a:satMod val="165000"/>
                    </a:schemeClr>
                  </a:gs>
                  <a:gs pos="55000">
                    <a:schemeClr val="accent4">
                      <a:tint val="83000"/>
                      <a:satMod val="155000"/>
                    </a:schemeClr>
                  </a:gs>
                  <a:gs pos="100000">
                    <a:schemeClr val="accent4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4"/>
            <c:spPr>
              <a:solidFill>
                <a:srgbClr val="00D05E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43000"/>
                      <a:satMod val="165000"/>
                    </a:schemeClr>
                  </a:gs>
                  <a:gs pos="55000">
                    <a:schemeClr val="accent6">
                      <a:tint val="83000"/>
                      <a:satMod val="155000"/>
                    </a:schemeClr>
                  </a:gs>
                  <a:gs pos="100000">
                    <a:schemeClr val="accent6"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6"/>
            <c:spPr>
              <a:gradFill rotWithShape="1">
                <a:gsLst>
                  <a:gs pos="0">
                    <a:schemeClr val="accent1">
                      <a:lumMod val="60000"/>
                      <a:tint val="43000"/>
                      <a:satMod val="165000"/>
                    </a:schemeClr>
                  </a:gs>
                  <a:gs pos="55000">
                    <a:schemeClr val="accent1">
                      <a:lumMod val="60000"/>
                      <a:tint val="83000"/>
                      <a:satMod val="155000"/>
                    </a:schemeClr>
                  </a:gs>
                  <a:gs pos="100000">
                    <a:schemeClr val="accent1">
                      <a:lumMod val="60000"/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7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8"/>
            <c:spPr>
              <a:solidFill>
                <a:srgbClr val="FF000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9"/>
            <c:spPr>
              <a:gradFill rotWithShape="1">
                <a:gsLst>
                  <a:gs pos="0">
                    <a:schemeClr val="accent4">
                      <a:lumMod val="60000"/>
                      <a:tint val="43000"/>
                      <a:satMod val="165000"/>
                    </a:schemeClr>
                  </a:gs>
                  <a:gs pos="55000">
                    <a:schemeClr val="accent4">
                      <a:lumMod val="60000"/>
                      <a:tint val="83000"/>
                      <a:satMod val="155000"/>
                    </a:schemeClr>
                  </a:gs>
                  <a:gs pos="100000">
                    <a:schemeClr val="accent4">
                      <a:lumMod val="60000"/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Pt>
            <c:idx val="10"/>
            <c:spPr>
              <a:gradFill rotWithShape="1">
                <a:gsLst>
                  <a:gs pos="0">
                    <a:schemeClr val="accent5">
                      <a:lumMod val="60000"/>
                      <a:tint val="43000"/>
                      <a:satMod val="165000"/>
                    </a:schemeClr>
                  </a:gs>
                  <a:gs pos="55000">
                    <a:schemeClr val="accent5">
                      <a:lumMod val="60000"/>
                      <a:tint val="83000"/>
                      <a:satMod val="155000"/>
                    </a:schemeClr>
                  </a:gs>
                  <a:gs pos="100000">
                    <a:schemeClr val="accent5">
                      <a:lumMod val="60000"/>
                      <a:shade val="85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flat" dir="t">
                  <a:rot lat="0" lon="0" rev="20040000"/>
                </a:lightRig>
              </a:scene3d>
              <a:sp3d contourW="12700" prstMaterial="dkEdge">
                <a:bevelT w="25400" h="38100" prst="convex"/>
                <a:contourClr>
                  <a:scrgbClr r="0" g="0" b="0">
                    <a:satMod val="115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.13230272185334327"/>
                  <c:y val="-0.22459564518193906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009169017972739"/>
                  <c:y val="-0.16844673388645437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3584398243422075"/>
                  <c:y val="-0.10741530856527517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0420637503450798"/>
                  <c:y val="-6.3472682334026295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4159627468871381"/>
                  <c:y val="3.9060112205554616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3440590937059738"/>
                  <c:y val="-5.6148911295484751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22002517873436436"/>
                  <c:y val="-0.19530056102777305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3805501410783649"/>
                  <c:y val="-0.21284666330144839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3208703354062005E-2"/>
                  <c:y val="-0.227036902194786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876146127246593E-2"/>
                  <c:y val="-0.23680193024617488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Общегосуд. вопросы</c:v>
                </c:pt>
                <c:pt idx="1">
                  <c:v>Безопасность</c:v>
                </c:pt>
                <c:pt idx="2">
                  <c:v>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Спорт</c:v>
                </c:pt>
                <c:pt idx="9">
                  <c:v>Дотации поселениям</c:v>
                </c:pt>
                <c:pt idx="10">
                  <c:v>Прочие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142.6</c:v>
                </c:pt>
                <c:pt idx="1">
                  <c:v>11.9</c:v>
                </c:pt>
                <c:pt idx="2">
                  <c:v>189.8</c:v>
                </c:pt>
                <c:pt idx="3">
                  <c:v>89</c:v>
                </c:pt>
                <c:pt idx="4">
                  <c:v>1655.3</c:v>
                </c:pt>
                <c:pt idx="5">
                  <c:v>53.6</c:v>
                </c:pt>
                <c:pt idx="6">
                  <c:v>8.7000000000000011</c:v>
                </c:pt>
                <c:pt idx="7">
                  <c:v>91.6</c:v>
                </c:pt>
                <c:pt idx="8">
                  <c:v>69.3</c:v>
                </c:pt>
                <c:pt idx="9">
                  <c:v>70.8</c:v>
                </c:pt>
                <c:pt idx="10">
                  <c:v>10.200000000000001</c:v>
                </c:pt>
              </c:numCache>
            </c:numRef>
          </c:val>
        </c:ser>
        <c:dLbls>
          <c:showVal val="1"/>
          <c:showCatName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20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2054340846879116E-2"/>
                  <c:y val="-9.76154916439548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489687179660493E-2"/>
                  <c:y val="-3.930858741929264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677863764883475E-2"/>
                  <c:y val="-3.7699807709344099E-2"/>
                </c:manualLayout>
              </c:layout>
              <c:showVal val="1"/>
            </c:dLbl>
            <c:dLbl>
              <c:idx val="3"/>
              <c:layout>
                <c:manualLayout>
                  <c:x val="4.0852962049271767E-2"/>
                  <c:y val="-6.592078041866208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#,##0.0</c:formatCode>
                <c:ptCount val="4"/>
                <c:pt idx="0">
                  <c:v>1430.9</c:v>
                </c:pt>
                <c:pt idx="1">
                  <c:v>1655.3</c:v>
                </c:pt>
                <c:pt idx="2">
                  <c:v>1663.4</c:v>
                </c:pt>
                <c:pt idx="3">
                  <c:v>1623.5</c:v>
                </c:pt>
              </c:numCache>
            </c:numRef>
          </c:val>
        </c:ser>
        <c:gapDepth val="0"/>
        <c:shape val="box"/>
        <c:axId val="107346944"/>
        <c:axId val="109585152"/>
        <c:axId val="0"/>
      </c:bar3DChart>
      <c:catAx>
        <c:axId val="107346944"/>
        <c:scaling>
          <c:orientation val="minMax"/>
        </c:scaling>
        <c:axPos val="b"/>
        <c:numFmt formatCode="General" sourceLinked="1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9585152"/>
        <c:crosses val="autoZero"/>
        <c:auto val="1"/>
        <c:lblAlgn val="ctr"/>
        <c:lblOffset val="100"/>
        <c:tickLblSkip val="1"/>
        <c:tickMarkSkip val="1"/>
      </c:catAx>
      <c:valAx>
        <c:axId val="109585152"/>
        <c:scaling>
          <c:orientation val="minMax"/>
        </c:scaling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#,##0.0" sourceLinked="1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7346944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2014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dPt>
            <c:idx val="0"/>
            <c:explosion val="6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местный бюджет - 447млн. руб.</c:v>
                </c:pt>
                <c:pt idx="1">
                  <c:v>краевой бюджет - 984 млн. руб.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446.5</c:v>
                </c:pt>
                <c:pt idx="1">
                  <c:v>984.4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2015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202020105304384"/>
          <c:y val="0.35583315563321943"/>
          <c:w val="0.8081196781695924"/>
          <c:h val="0.574460436406318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Pt>
            <c:idx val="0"/>
            <c:explosion val="5"/>
          </c:dPt>
          <c:dLbls>
            <c:dLbl>
              <c:idx val="0"/>
              <c:layout>
                <c:manualLayout>
                  <c:x val="-0.1861895000100536"/>
                  <c:y val="3.7973020405005449E-2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9325481783338031"/>
                  <c:y val="-0.11895709532966323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местный бюджет - 517 млн. руб.</c:v>
                </c:pt>
                <c:pt idx="1">
                  <c:v>краевой бюджет - 1138 млн. руб.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517</c:v>
                </c:pt>
                <c:pt idx="1">
                  <c:v>1138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20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6360517698425092E-2"/>
                  <c:y val="-4.73176948984245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674980005181755E-2"/>
                  <c:y val="-6.648941880279528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677863764883475E-2"/>
                  <c:y val="-5.093586663678949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977425568585092E-2"/>
                  <c:y val="-7.915704779126302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102.2</c:v>
                </c:pt>
                <c:pt idx="1">
                  <c:v>91.6</c:v>
                </c:pt>
                <c:pt idx="2">
                  <c:v>66.599999999999994</c:v>
                </c:pt>
                <c:pt idx="3">
                  <c:v>70.3</c:v>
                </c:pt>
              </c:numCache>
            </c:numRef>
          </c:val>
        </c:ser>
        <c:gapDepth val="0"/>
        <c:shape val="box"/>
        <c:axId val="117707136"/>
        <c:axId val="117708672"/>
        <c:axId val="0"/>
      </c:bar3DChart>
      <c:catAx>
        <c:axId val="117707136"/>
        <c:scaling>
          <c:orientation val="minMax"/>
        </c:scaling>
        <c:axPos val="b"/>
        <c:numFmt formatCode="General" sourceLinked="1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708672"/>
        <c:crosses val="autoZero"/>
        <c:auto val="1"/>
        <c:lblAlgn val="ctr"/>
        <c:lblOffset val="100"/>
        <c:tickLblSkip val="1"/>
        <c:tickMarkSkip val="1"/>
      </c:catAx>
      <c:valAx>
        <c:axId val="117708672"/>
        <c:scaling>
          <c:orientation val="minMax"/>
        </c:scaling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707136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/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20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9110878307593532E-2"/>
                  <c:y val="-7.141539471695752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32050285559794E-2"/>
                  <c:y val="-4.277294590327106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539094093924852E-2"/>
                  <c:y val="-6.946664095843088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824349745981331E-2"/>
                  <c:y val="-7.65097943167428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20.5</c:v>
                </c:pt>
                <c:pt idx="1">
                  <c:v>53.6</c:v>
                </c:pt>
                <c:pt idx="2">
                  <c:v>36.5</c:v>
                </c:pt>
                <c:pt idx="3">
                  <c:v>16.100000000000001</c:v>
                </c:pt>
              </c:numCache>
            </c:numRef>
          </c:val>
        </c:ser>
        <c:gapDepth val="0"/>
        <c:shape val="box"/>
        <c:axId val="117877376"/>
        <c:axId val="117891456"/>
        <c:axId val="0"/>
      </c:bar3DChart>
      <c:catAx>
        <c:axId val="117877376"/>
        <c:scaling>
          <c:orientation val="minMax"/>
        </c:scaling>
        <c:axPos val="b"/>
        <c:numFmt formatCode="General" sourceLinked="1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891456"/>
        <c:crosses val="autoZero"/>
        <c:auto val="1"/>
        <c:lblAlgn val="ctr"/>
        <c:lblOffset val="100"/>
        <c:tickLblSkip val="1"/>
        <c:tickMarkSkip val="1"/>
      </c:catAx>
      <c:valAx>
        <c:axId val="117891456"/>
        <c:scaling>
          <c:orientation val="minMax"/>
        </c:scaling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877376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/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20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6360492492086548E-2"/>
                  <c:y val="-3.143415478095020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365223660347182E-2"/>
                  <c:y val="-4.195584089381280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386018271321235E-2"/>
                  <c:y val="-8.00556548565115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671273923377599E-2"/>
                  <c:y val="-8.709901665997903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62.8</c:v>
                </c:pt>
                <c:pt idx="1">
                  <c:v>69.3</c:v>
                </c:pt>
                <c:pt idx="2">
                  <c:v>24.2</c:v>
                </c:pt>
                <c:pt idx="3">
                  <c:v>23.8</c:v>
                </c:pt>
              </c:numCache>
            </c:numRef>
          </c:val>
        </c:ser>
        <c:gapDepth val="0"/>
        <c:shape val="box"/>
        <c:axId val="118334208"/>
        <c:axId val="118335744"/>
        <c:axId val="0"/>
      </c:bar3DChart>
      <c:catAx>
        <c:axId val="118334208"/>
        <c:scaling>
          <c:orientation val="minMax"/>
        </c:scaling>
        <c:axPos val="b"/>
        <c:numFmt formatCode="General" sourceLinked="1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8335744"/>
        <c:crosses val="autoZero"/>
        <c:auto val="1"/>
        <c:lblAlgn val="ctr"/>
        <c:lblOffset val="100"/>
        <c:tickLblSkip val="1"/>
        <c:tickMarkSkip val="1"/>
      </c:catAx>
      <c:valAx>
        <c:axId val="118335744"/>
        <c:scaling>
          <c:orientation val="minMax"/>
        </c:scaling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8334208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/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20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6360517698425092E-2"/>
                  <c:y val="-4.73176948984245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81420026359388E-2"/>
                  <c:y val="-3.136682699573207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984015410090918E-2"/>
                  <c:y val="-2.711079381126331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139</c:v>
                </c:pt>
                <c:pt idx="1">
                  <c:v>142.6</c:v>
                </c:pt>
                <c:pt idx="2">
                  <c:v>137.4</c:v>
                </c:pt>
                <c:pt idx="3">
                  <c:v>123.8</c:v>
                </c:pt>
              </c:numCache>
            </c:numRef>
          </c:val>
        </c:ser>
        <c:gapDepth val="0"/>
        <c:shape val="box"/>
        <c:axId val="118348032"/>
        <c:axId val="118530816"/>
        <c:axId val="0"/>
      </c:bar3DChart>
      <c:catAx>
        <c:axId val="118348032"/>
        <c:scaling>
          <c:orientation val="minMax"/>
        </c:scaling>
        <c:axPos val="b"/>
        <c:numFmt formatCode="General" sourceLinked="1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8530816"/>
        <c:crosses val="autoZero"/>
        <c:auto val="1"/>
        <c:lblAlgn val="ctr"/>
        <c:lblOffset val="100"/>
        <c:tickLblSkip val="1"/>
        <c:tickMarkSkip val="1"/>
      </c:catAx>
      <c:valAx>
        <c:axId val="118530816"/>
        <c:scaling>
          <c:orientation val="minMax"/>
        </c:scaling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8348032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1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432491730612857E-2"/>
                  <c:y val="-6.027974954200069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017429751974081E-2"/>
                  <c:y val="-6.054143426498131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865195068438233E-2"/>
                  <c:y val="-2.495761911808982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563053380703649E-2"/>
                  <c:y val="-5.770454325095299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169</c:v>
                </c:pt>
                <c:pt idx="1">
                  <c:v>189.8</c:v>
                </c:pt>
                <c:pt idx="2">
                  <c:v>166.8</c:v>
                </c:pt>
                <c:pt idx="3">
                  <c:v>155.9</c:v>
                </c:pt>
              </c:numCache>
            </c:numRef>
          </c:val>
        </c:ser>
        <c:gapDepth val="0"/>
        <c:shape val="box"/>
        <c:axId val="117797632"/>
        <c:axId val="117799168"/>
        <c:axId val="0"/>
      </c:bar3DChart>
      <c:catAx>
        <c:axId val="117797632"/>
        <c:scaling>
          <c:orientation val="minMax"/>
        </c:scaling>
        <c:axPos val="b"/>
        <c:numFmt formatCode="General" sourceLinked="1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799168"/>
        <c:crosses val="autoZero"/>
        <c:auto val="1"/>
        <c:lblAlgn val="ctr"/>
        <c:lblOffset val="100"/>
        <c:tickLblSkip val="1"/>
        <c:tickMarkSkip val="1"/>
      </c:catAx>
      <c:valAx>
        <c:axId val="117799168"/>
        <c:scaling>
          <c:orientation val="minMax"/>
        </c:scaling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797632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607951783804783"/>
          <c:y val="0.1164252241926735"/>
          <c:w val="0.86709539121114765"/>
          <c:h val="0.7777777777777784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2458385512268496E-2"/>
                  <c:y val="-7.2202243127463969E-2"/>
                </c:manualLayout>
              </c:layout>
              <c:showVal val="1"/>
            </c:dLbl>
            <c:dLbl>
              <c:idx val="1"/>
              <c:layout>
                <c:manualLayout>
                  <c:x val="1.8979179890095472E-2"/>
                  <c:y val="-7.616752500032338E-2"/>
                </c:manualLayout>
              </c:layout>
              <c:showVal val="1"/>
            </c:dLbl>
            <c:dLbl>
              <c:idx val="2"/>
              <c:layout>
                <c:manualLayout>
                  <c:x val="2.3013626564653292E-2"/>
                  <c:y val="-8.2175894805396596E-2"/>
                </c:manualLayout>
              </c:layout>
              <c:showVal val="1"/>
            </c:dLbl>
            <c:dLbl>
              <c:idx val="3"/>
              <c:layout>
                <c:manualLayout>
                  <c:x val="1.6357938917766122E-2"/>
                  <c:y val="-0.10730378279146896"/>
                </c:manualLayout>
              </c:layout>
              <c:showVal val="1"/>
            </c:dLbl>
            <c:dLbl>
              <c:idx val="4"/>
              <c:layout>
                <c:manualLayout>
                  <c:x val="1.3071895424836603E-2"/>
                  <c:y val="-1.3033562758246704E-2"/>
                </c:manualLayout>
              </c:layout>
              <c:showVal val="1"/>
            </c:dLbl>
            <c:spPr>
              <a:noFill/>
              <a:ln w="25525">
                <a:noFill/>
              </a:ln>
            </c:spPr>
            <c:txPr>
              <a:bodyPr/>
              <a:lstStyle/>
              <a:p>
                <a:pPr>
                  <a:defRPr sz="1759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 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2241.8000000000002</c:v>
                </c:pt>
                <c:pt idx="1">
                  <c:v>2342.1999999999998</c:v>
                </c:pt>
                <c:pt idx="2">
                  <c:v>2251.9</c:v>
                </c:pt>
                <c:pt idx="3">
                  <c:v>2152.1</c:v>
                </c:pt>
              </c:numCache>
            </c:numRef>
          </c:val>
        </c:ser>
        <c:gapDepth val="0"/>
        <c:shape val="box"/>
        <c:axId val="63613952"/>
        <c:axId val="67699840"/>
        <c:axId val="0"/>
      </c:bar3DChart>
      <c:catAx>
        <c:axId val="63613952"/>
        <c:scaling>
          <c:orientation val="minMax"/>
        </c:scaling>
        <c:axPos val="b"/>
        <c:numFmt formatCode="General" sourceLinked="1"/>
        <c:tickLblPos val="low"/>
        <c:spPr>
          <a:ln w="31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7699840"/>
        <c:crosses val="autoZero"/>
        <c:auto val="1"/>
        <c:lblAlgn val="ctr"/>
        <c:lblOffset val="100"/>
        <c:tickLblSkip val="1"/>
        <c:tickMarkSkip val="1"/>
      </c:catAx>
      <c:valAx>
        <c:axId val="67699840"/>
        <c:scaling>
          <c:orientation val="minMax"/>
        </c:scaling>
        <c:axPos val="l"/>
        <c:majorGridlines>
          <c:spPr>
            <a:ln w="3190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tickLblPos val="nextTo"/>
        <c:spPr>
          <a:ln w="31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3613952"/>
        <c:crosses val="autoZero"/>
        <c:crossBetween val="between"/>
      </c:valAx>
      <c:spPr>
        <a:noFill/>
        <a:ln w="2539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20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9221426327779212E-2"/>
                  <c:y val="-7.681891848231081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611236150590162E-2"/>
                  <c:y val="-0.10813717775681748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377841718621881E-2"/>
                  <c:y val="-5.268451304606118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_-* #,##0.0_р_._-;\-* #,##0.0_р_._-;_-* "-"??_р_._-;_-@_-</c:formatCode>
                <c:ptCount val="4"/>
                <c:pt idx="0">
                  <c:v>113.2</c:v>
                </c:pt>
                <c:pt idx="1">
                  <c:v>89</c:v>
                </c:pt>
                <c:pt idx="2">
                  <c:v>25.3</c:v>
                </c:pt>
                <c:pt idx="3">
                  <c:v>24.4</c:v>
                </c:pt>
              </c:numCache>
            </c:numRef>
          </c:val>
        </c:ser>
        <c:gapDepth val="0"/>
        <c:shape val="box"/>
        <c:axId val="118919552"/>
        <c:axId val="118921088"/>
        <c:axId val="0"/>
      </c:bar3DChart>
      <c:catAx>
        <c:axId val="118919552"/>
        <c:scaling>
          <c:orientation val="minMax"/>
        </c:scaling>
        <c:axPos val="b"/>
        <c:numFmt formatCode="General" sourceLinked="1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8921088"/>
        <c:crosses val="autoZero"/>
        <c:auto val="1"/>
        <c:lblAlgn val="ctr"/>
        <c:lblOffset val="100"/>
        <c:tickLblSkip val="1"/>
        <c:tickMarkSkip val="1"/>
      </c:catAx>
      <c:valAx>
        <c:axId val="118921088"/>
        <c:scaling>
          <c:orientation val="minMax"/>
        </c:scaling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.0_р_._-;\-* #,##0.0_р_._-;_-* &quot;-&quot;??_р_._-;_-@_-" sourceLinked="1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8919552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/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1698117331225492E-2"/>
          <c:y val="8.1566950519011472E-2"/>
          <c:w val="0.4989334063064032"/>
          <c:h val="0.8225658860727185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dLbls>
            <c:dLbl>
              <c:idx val="5"/>
              <c:layout>
                <c:manualLayout>
                  <c:x val="2.8912998737845156E-3"/>
                  <c:y val="4.0517269852899267E-2"/>
                </c:manualLayout>
              </c:layout>
              <c:showPercent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1.4456499368922581E-2"/>
                  <c:y val="-2.621705696364068E-2"/>
                </c:manualLayout>
              </c:layout>
              <c:showPercent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showPercent val="1"/>
            <c:showLeaderLines val="1"/>
          </c:dLbls>
          <c:cat>
            <c:strRef>
              <c:f>Лист1!$A$2:$A$14</c:f>
              <c:strCache>
                <c:ptCount val="13"/>
                <c:pt idx="0">
                  <c:v>Развитие системы образования - 199,7</c:v>
                </c:pt>
                <c:pt idx="1">
                  <c:v>Развитие  дорожного хозяйства и благоустройство - 89,6 </c:v>
                </c:pt>
                <c:pt idx="2">
                  <c:v>Развитие сферы культуры - 51,3</c:v>
                </c:pt>
                <c:pt idx="3">
                  <c:v>Развитие коммунально-инженерной инфраструктуры - 58,6 </c:v>
                </c:pt>
                <c:pt idx="4">
                  <c:v>Охрана окружающей среды -23,3</c:v>
                </c:pt>
                <c:pt idx="5">
                  <c:v>Развитие физической культуры и спорта - 15,9</c:v>
                </c:pt>
                <c:pt idx="6">
                  <c:v>Улучшение жилищных условий граждан - 9,9</c:v>
                </c:pt>
                <c:pt idx="7">
                  <c:v>Развитие  здравоохранения - 8,7</c:v>
                </c:pt>
                <c:pt idx="8">
                  <c:v>Сельское хозяйство - 5,5</c:v>
                </c:pt>
                <c:pt idx="9">
                  <c:v>Обеспечение  безопасности населения и территории - 4,7</c:v>
                </c:pt>
                <c:pt idx="10">
                  <c:v>Устойчивое развитие сельских территорий - 4,5</c:v>
                </c:pt>
                <c:pt idx="11">
                  <c:v>Экономическое развитие  - 3,5</c:v>
                </c:pt>
                <c:pt idx="12">
                  <c:v>Семья и дети -1,5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199.7</c:v>
                </c:pt>
                <c:pt idx="1">
                  <c:v>89.6</c:v>
                </c:pt>
                <c:pt idx="2">
                  <c:v>51.3</c:v>
                </c:pt>
                <c:pt idx="3">
                  <c:v>58.6</c:v>
                </c:pt>
                <c:pt idx="4">
                  <c:v>23.3</c:v>
                </c:pt>
                <c:pt idx="5">
                  <c:v>15.9</c:v>
                </c:pt>
                <c:pt idx="6">
                  <c:v>9.9</c:v>
                </c:pt>
                <c:pt idx="7">
                  <c:v>8.7000000000000011</c:v>
                </c:pt>
                <c:pt idx="8">
                  <c:v>5.5</c:v>
                </c:pt>
                <c:pt idx="9">
                  <c:v>4.7</c:v>
                </c:pt>
                <c:pt idx="10">
                  <c:v>4.5</c:v>
                </c:pt>
                <c:pt idx="11">
                  <c:v>3.5</c:v>
                </c:pt>
                <c:pt idx="12">
                  <c:v>1.5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738797237465391"/>
          <c:y val="1.382185012476092E-2"/>
          <c:w val="0.39393812800399231"/>
          <c:h val="0.9861781498752386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161871676317512"/>
          <c:y val="4.8551229350584965E-2"/>
          <c:w val="0.8668441000650815"/>
          <c:h val="0.70650874516467832"/>
        </c:manualLayout>
      </c:layout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собственные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Лист1!$B$2:$E$2</c:f>
              <c:numCache>
                <c:formatCode>0.0</c:formatCode>
                <c:ptCount val="4"/>
                <c:pt idx="0">
                  <c:v>433.1</c:v>
                </c:pt>
                <c:pt idx="1">
                  <c:v>502.9</c:v>
                </c:pt>
                <c:pt idx="2">
                  <c:v>506.9</c:v>
                </c:pt>
                <c:pt idx="3">
                  <c:v>525.9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дотации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Лист1!$B$3:$E$3</c:f>
              <c:numCache>
                <c:formatCode>0.0</c:formatCode>
                <c:ptCount val="4"/>
                <c:pt idx="0">
                  <c:v>515.9</c:v>
                </c:pt>
                <c:pt idx="1">
                  <c:v>462.4</c:v>
                </c:pt>
                <c:pt idx="2">
                  <c:v>463.1</c:v>
                </c:pt>
                <c:pt idx="3">
                  <c:v>288.64999999999998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Лист1!$B$4:$E$4</c:f>
              <c:numCache>
                <c:formatCode>0.0</c:formatCode>
                <c:ptCount val="4"/>
                <c:pt idx="0" formatCode="General">
                  <c:v>1292.8</c:v>
                </c:pt>
                <c:pt idx="1">
                  <c:v>1376.8999999999999</c:v>
                </c:pt>
                <c:pt idx="2">
                  <c:v>1281.9000000000001</c:v>
                </c:pt>
                <c:pt idx="3">
                  <c:v>1337.5</c:v>
                </c:pt>
              </c:numCache>
            </c:numRef>
          </c:val>
        </c:ser>
        <c:dLbls>
          <c:showVal val="1"/>
        </c:dLbls>
        <c:gapWidth val="75"/>
        <c:overlap val="100"/>
        <c:axId val="63611264"/>
        <c:axId val="63612800"/>
      </c:barChart>
      <c:catAx>
        <c:axId val="636112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612800"/>
        <c:crosses val="autoZero"/>
        <c:auto val="1"/>
        <c:lblAlgn val="ctr"/>
        <c:lblOffset val="100"/>
      </c:catAx>
      <c:valAx>
        <c:axId val="63612800"/>
        <c:scaling>
          <c:orientation val="minMax"/>
        </c:scaling>
        <c:axPos val="l"/>
        <c:numFmt formatCode="0.0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61126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594516045258031"/>
          <c:y val="3.2270986984352212E-2"/>
          <c:w val="0.86684410006508184"/>
          <c:h val="0.70650874516467832"/>
        </c:manualLayout>
      </c:layout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Лист1!$B$2:$E$2</c:f>
              <c:numCache>
                <c:formatCode>0.0</c:formatCode>
                <c:ptCount val="4"/>
                <c:pt idx="0">
                  <c:v>364.7</c:v>
                </c:pt>
                <c:pt idx="1">
                  <c:v>416.8</c:v>
                </c:pt>
                <c:pt idx="2">
                  <c:v>444.6</c:v>
                </c:pt>
                <c:pt idx="3">
                  <c:v>473.2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Лист1!$B$1:$E$1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Лист1!$B$3:$E$3</c:f>
              <c:numCache>
                <c:formatCode>0.0</c:formatCode>
                <c:ptCount val="4"/>
                <c:pt idx="0">
                  <c:v>68.400000000000006</c:v>
                </c:pt>
                <c:pt idx="1">
                  <c:v>86.1</c:v>
                </c:pt>
                <c:pt idx="2">
                  <c:v>62.3</c:v>
                </c:pt>
                <c:pt idx="3">
                  <c:v>52.7</c:v>
                </c:pt>
              </c:numCache>
            </c:numRef>
          </c:val>
        </c:ser>
        <c:dLbls>
          <c:showVal val="1"/>
        </c:dLbls>
        <c:gapWidth val="75"/>
        <c:overlap val="100"/>
        <c:axId val="67701760"/>
        <c:axId val="67937024"/>
      </c:barChart>
      <c:catAx>
        <c:axId val="677017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937024"/>
        <c:crosses val="autoZero"/>
        <c:auto val="1"/>
        <c:lblAlgn val="ctr"/>
        <c:lblOffset val="100"/>
      </c:catAx>
      <c:valAx>
        <c:axId val="67937024"/>
        <c:scaling>
          <c:orientation val="minMax"/>
        </c:scaling>
        <c:axPos val="l"/>
        <c:numFmt formatCode="0.0" sourceLinked="1"/>
        <c:maj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70176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5310847955029242"/>
          <c:y val="0.20668274023886538"/>
          <c:w val="0.65596924804807866"/>
          <c:h val="0.639582734541401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0"/>
          </c:dPt>
          <c:dLbls>
            <c:dLbl>
              <c:idx val="0"/>
              <c:layout>
                <c:manualLayout>
                  <c:x val="7.9787703327082016E-2"/>
                  <c:y val="-4.3338251233893434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3.1955454387099249E-3"/>
                  <c:y val="-8.5899814848725151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0.19647140046997591"/>
                  <c:y val="0.17171777974529348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0.17202360335312883"/>
                  <c:y val="0.15850940972038288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0.17561634141491375"/>
                  <c:y val="2.3443875140869944E-2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-0.18670964664056941"/>
                  <c:y val="-0.12657348567264481"/>
                </c:manualLayout>
              </c:layout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-4.8869336647001903E-2"/>
                  <c:y val="-0.14289942727254246"/>
                </c:manualLayout>
              </c:layout>
              <c:dLblPos val="bestFit"/>
              <c:showCatName val="1"/>
              <c:showPercent val="1"/>
            </c:dLbl>
            <c:dLbl>
              <c:idx val="7"/>
              <c:layout>
                <c:manualLayout>
                  <c:x val="6.3894978055659551E-2"/>
                  <c:y val="-8.8108022130951882E-2"/>
                </c:manualLayout>
              </c:layout>
              <c:dLblPos val="bestFit"/>
              <c:showCatName val="1"/>
              <c:showPercent val="1"/>
            </c:dLbl>
            <c:dLbl>
              <c:idx val="8"/>
              <c:layout>
                <c:manualLayout>
                  <c:x val="0.23094329388238172"/>
                  <c:y val="-0.10300762640007689"/>
                </c:manualLayout>
              </c:layout>
              <c:dLblPos val="bestFit"/>
              <c:showCatName val="1"/>
              <c:showPercent val="1"/>
            </c:dLbl>
            <c:dLbl>
              <c:idx val="9"/>
              <c:layout>
                <c:manualLayout>
                  <c:x val="0.21054581703806954"/>
                  <c:y val="-7.0730864337301934E-3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416.8</c:v>
                </c:pt>
                <c:pt idx="1">
                  <c:v>86.1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4710922945655411"/>
          <c:y val="0.21960263687969256"/>
          <c:w val="0.65596924804807821"/>
          <c:h val="0.639582734541401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0"/>
            <c:explosion val="20"/>
          </c:dPt>
          <c:dLbls>
            <c:dLbl>
              <c:idx val="0"/>
              <c:layout>
                <c:manualLayout>
                  <c:x val="7.9787703327081988E-2"/>
                  <c:y val="-4.3338251233893434E-2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7.6294510693956499E-2"/>
                  <c:y val="0.23192970524886558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5.4883690719762512E-3"/>
                  <c:y val="1.151111924962871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0.17952271714067239"/>
                  <c:y val="0.25670064497751727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0.18311541765940695"/>
                  <c:y val="0.15781073877393251"/>
                </c:manualLayout>
              </c:layout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-0.23470365416921321"/>
                  <c:y val="-1.5462369529390221E-2"/>
                </c:manualLayout>
              </c:layout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-6.2367637116226858E-2"/>
                  <c:y val="-5.9431524547803746E-2"/>
                </c:manualLayout>
              </c:layout>
              <c:dLblPos val="bestFit"/>
              <c:showCatName val="1"/>
              <c:showPercent val="1"/>
            </c:dLbl>
            <c:dLbl>
              <c:idx val="7"/>
              <c:layout>
                <c:manualLayout>
                  <c:x val="0.11188896663507597"/>
                  <c:y val="-1.5819243524791922E-2"/>
                </c:manualLayout>
              </c:layout>
              <c:dLblPos val="bestFit"/>
              <c:showCatName val="1"/>
              <c:showPercent val="1"/>
            </c:dLbl>
            <c:dLbl>
              <c:idx val="8"/>
              <c:layout>
                <c:manualLayout>
                  <c:x val="0.29243557153781025"/>
                  <c:y val="-2.2323953691835031E-3"/>
                </c:manualLayout>
              </c:layout>
              <c:dLblPos val="bestFit"/>
              <c:showCatName val="1"/>
              <c:showPercent val="1"/>
            </c:dLbl>
            <c:dLbl>
              <c:idx val="9"/>
              <c:layout>
                <c:manualLayout>
                  <c:x val="0.21054581703806954"/>
                  <c:y val="-7.0730864337301899E-3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Транспортный налог</c:v>
                </c:pt>
                <c:pt idx="3">
                  <c:v>ЕНВД</c:v>
                </c:pt>
                <c:pt idx="4">
                  <c:v>Платежи при пользовании природными ресурсами</c:v>
                </c:pt>
                <c:pt idx="5">
                  <c:v>Штрафы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Доходы от продажи материальных и нематериальных активов</c:v>
                </c:pt>
                <c:pt idx="8">
                  <c:v>Прочие доходы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303.38900000000001</c:v>
                </c:pt>
                <c:pt idx="1">
                  <c:v>6.01</c:v>
                </c:pt>
                <c:pt idx="2">
                  <c:v>51.116</c:v>
                </c:pt>
                <c:pt idx="3">
                  <c:v>45.923000000000002</c:v>
                </c:pt>
                <c:pt idx="4">
                  <c:v>11.819000000000004</c:v>
                </c:pt>
                <c:pt idx="5">
                  <c:v>6.2560000000000002</c:v>
                </c:pt>
                <c:pt idx="6">
                  <c:v>33.755000000000003</c:v>
                </c:pt>
                <c:pt idx="7" formatCode="0.0">
                  <c:v>32.718000000000011</c:v>
                </c:pt>
                <c:pt idx="8">
                  <c:v>11.946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393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18794023557573E-2"/>
          <c:y val="8.8477317916507384E-2"/>
          <c:w val="0.86709539121114765"/>
          <c:h val="0.777777777777782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7760607662558112E-2"/>
                  <c:y val="-7.36057252979683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364,7</a:t>
                    </a:r>
                  </a:p>
                </c:rich>
              </c:tx>
            </c:dLbl>
            <c:dLbl>
              <c:idx val="1"/>
              <c:layout>
                <c:manualLayout>
                  <c:x val="2.0783061127959794E-2"/>
                  <c:y val="-5.77081719725441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384,5</a:t>
                    </a:r>
                  </a:p>
                </c:rich>
              </c:tx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416,0</a:t>
                    </a:r>
                    <a:endParaRPr lang="en-US" dirty="0"/>
                  </a:p>
                </c:rich>
              </c:tx>
            </c:dLbl>
            <c:dLbl>
              <c:idx val="3"/>
              <c:layout>
                <c:manualLayout>
                  <c:x val="1.525633677415764E-2"/>
                  <c:y val="-3.3888435808915776E-2"/>
                </c:manualLayout>
              </c:layout>
              <c:showVal val="1"/>
            </c:dLbl>
            <c:dLbl>
              <c:idx val="4"/>
              <c:layout>
                <c:manualLayout>
                  <c:x val="2.1201413427561992E-2"/>
                  <c:y val="-1.8989485933896082E-2"/>
                </c:manualLayout>
              </c:layout>
              <c:showVal val="1"/>
            </c:dLbl>
            <c:spPr>
              <a:noFill/>
              <a:ln w="25517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Первоначальный план 2014 года</c:v>
                </c:pt>
                <c:pt idx="1">
                  <c:v>Уточненный план  2014 года</c:v>
                </c:pt>
                <c:pt idx="2">
                  <c:v>Прогноз 2015 года</c:v>
                </c:pt>
                <c:pt idx="3">
                  <c:v>Прогноз 2016 года</c:v>
                </c:pt>
                <c:pt idx="4">
                  <c:v>Прогноз 2017 года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364.65499999999997</c:v>
                </c:pt>
                <c:pt idx="1">
                  <c:v>384.5</c:v>
                </c:pt>
                <c:pt idx="2">
                  <c:v>415.96899999999948</c:v>
                </c:pt>
                <c:pt idx="3">
                  <c:v>441.98499999999962</c:v>
                </c:pt>
                <c:pt idx="4" formatCode="General">
                  <c:v>470.8</c:v>
                </c:pt>
              </c:numCache>
            </c:numRef>
          </c:val>
        </c:ser>
        <c:gapDepth val="0"/>
        <c:shape val="box"/>
        <c:axId val="105476480"/>
        <c:axId val="105538304"/>
        <c:axId val="0"/>
      </c:bar3DChart>
      <c:catAx>
        <c:axId val="105476480"/>
        <c:scaling>
          <c:orientation val="minMax"/>
        </c:scaling>
        <c:axPos val="b"/>
        <c:numFmt formatCode="General" sourceLinked="1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 pitchFamily="34" charset="0"/>
                <a:ea typeface="Calibri"/>
                <a:cs typeface="Arial" pitchFamily="34" charset="0"/>
              </a:defRPr>
            </a:pPr>
            <a:endParaRPr lang="ru-RU"/>
          </a:p>
        </c:txPr>
        <c:crossAx val="105538304"/>
        <c:crosses val="autoZero"/>
        <c:auto val="1"/>
        <c:lblAlgn val="ctr"/>
        <c:lblOffset val="100"/>
        <c:tickLblSkip val="1"/>
        <c:tickMarkSkip val="1"/>
      </c:catAx>
      <c:valAx>
        <c:axId val="105538304"/>
        <c:scaling>
          <c:orientation val="minMax"/>
        </c:scaling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0.0" sourceLinked="1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5476480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7115641183300197E-2"/>
          <c:y val="9.3964603833655264E-2"/>
          <c:w val="0.86709539121114765"/>
          <c:h val="0.777777777777782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7157551166871846E-2"/>
                  <c:y val="-6.5467185729300631E-2"/>
                </c:manualLayout>
              </c:layout>
              <c:showVal val="1"/>
            </c:dLbl>
            <c:dLbl>
              <c:idx val="1"/>
              <c:layout>
                <c:manualLayout>
                  <c:x val="2.1069500247403491E-2"/>
                  <c:y val="-4.5236660853635209E-2"/>
                </c:manualLayout>
              </c:layout>
              <c:showVal val="1"/>
            </c:dLbl>
            <c:dLbl>
              <c:idx val="2"/>
              <c:layout>
                <c:manualLayout>
                  <c:x val="2.3217134250951735E-2"/>
                  <c:y val="-6.3203039217413423E-2"/>
                </c:manualLayout>
              </c:layout>
              <c:showVal val="1"/>
            </c:dLbl>
            <c:dLbl>
              <c:idx val="3"/>
              <c:layout>
                <c:manualLayout>
                  <c:x val="2.1760250020132509E-2"/>
                  <c:y val="-2.0879940343027786E-2"/>
                </c:manualLayout>
              </c:layout>
              <c:showVal val="1"/>
            </c:dLbl>
            <c:dLbl>
              <c:idx val="4"/>
              <c:layout>
                <c:manualLayout>
                  <c:x val="1.4280814793574761E-3"/>
                  <c:y val="-1.8172426276469863E-2"/>
                </c:manualLayout>
              </c:layout>
              <c:showVal val="1"/>
            </c:dLbl>
            <c:spPr>
              <a:noFill/>
              <a:ln w="25529">
                <a:noFill/>
              </a:ln>
            </c:spPr>
            <c:txPr>
              <a:bodyPr/>
              <a:lstStyle/>
              <a:p>
                <a:pPr>
                  <a:defRPr sz="1759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2014 года план</c:v>
                </c:pt>
                <c:pt idx="1">
                  <c:v>2014 год факт</c:v>
                </c:pt>
                <c:pt idx="2">
                  <c:v> 2015 год</c:v>
                </c:pt>
                <c:pt idx="3">
                  <c:v> 2016 год</c:v>
                </c:pt>
                <c:pt idx="4">
                  <c:v> 2017 год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274.5</c:v>
                </c:pt>
                <c:pt idx="1">
                  <c:v>292.89999999999975</c:v>
                </c:pt>
                <c:pt idx="2">
                  <c:v>303.39999999999975</c:v>
                </c:pt>
                <c:pt idx="3">
                  <c:v>325.8</c:v>
                </c:pt>
                <c:pt idx="4">
                  <c:v>351.6</c:v>
                </c:pt>
              </c:numCache>
            </c:numRef>
          </c:val>
        </c:ser>
        <c:gapDepth val="0"/>
        <c:shape val="box"/>
        <c:axId val="105596416"/>
        <c:axId val="105616512"/>
        <c:axId val="0"/>
      </c:bar3DChart>
      <c:catAx>
        <c:axId val="105596416"/>
        <c:scaling>
          <c:orientation val="minMax"/>
        </c:scaling>
        <c:axPos val="b"/>
        <c:numFmt formatCode="General" sourceLinked="1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5616512"/>
        <c:crosses val="autoZero"/>
        <c:auto val="1"/>
        <c:lblAlgn val="ctr"/>
        <c:lblOffset val="100"/>
        <c:tickLblSkip val="1"/>
        <c:tickMarkSkip val="1"/>
      </c:catAx>
      <c:valAx>
        <c:axId val="105616512"/>
        <c:scaling>
          <c:orientation val="minMax"/>
        </c:scaling>
        <c:axPos val="l"/>
        <c:majorGridlines>
          <c:spPr>
            <a:ln w="3191">
              <a:solidFill>
                <a:schemeClr val="tx1"/>
              </a:solidFill>
              <a:prstDash val="solid"/>
            </a:ln>
          </c:spPr>
        </c:majorGridlines>
        <c:numFmt formatCode="0.0" sourceLinked="1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559641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1698818897637943E-2"/>
          <c:y val="0.11180857415506137"/>
          <c:w val="0.86709539121114765"/>
          <c:h val="0.777777777777782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9.5912073490813897E-3"/>
                  <c:y val="-2.3986609580477752E-2"/>
                </c:manualLayout>
              </c:layout>
              <c:showVal val="1"/>
            </c:dLbl>
            <c:dLbl>
              <c:idx val="1"/>
              <c:layout>
                <c:manualLayout>
                  <c:x val="1.3804133858267771E-2"/>
                  <c:y val="-3.2025556105551606E-2"/>
                </c:manualLayout>
              </c:layout>
              <c:showVal val="1"/>
            </c:dLbl>
            <c:dLbl>
              <c:idx val="2"/>
              <c:layout>
                <c:manualLayout>
                  <c:x val="2.0108476539442467E-2"/>
                  <c:y val="-3.5327029357882338E-2"/>
                </c:manualLayout>
              </c:layout>
              <c:showVal val="1"/>
            </c:dLbl>
            <c:dLbl>
              <c:idx val="3"/>
              <c:layout>
                <c:manualLayout>
                  <c:x val="1.524763612469233E-2"/>
                  <c:y val="-2.6596312531575295E-2"/>
                </c:manualLayout>
              </c:layout>
              <c:showVal val="1"/>
            </c:dLbl>
            <c:dLbl>
              <c:idx val="4"/>
              <c:layout>
                <c:manualLayout>
                  <c:x val="1.9444444444444361E-2"/>
                  <c:y val="-1.5554115359688921E-2"/>
                </c:manualLayout>
              </c:layout>
              <c:showVal val="1"/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 2014 год</c:v>
                </c:pt>
                <c:pt idx="1">
                  <c:v> 2015 год</c:v>
                </c:pt>
                <c:pt idx="2">
                  <c:v> 2016 год</c:v>
                </c:pt>
                <c:pt idx="3">
                  <c:v>2017 год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68.400000000000006</c:v>
                </c:pt>
                <c:pt idx="1">
                  <c:v>86.1</c:v>
                </c:pt>
                <c:pt idx="2">
                  <c:v>62.3</c:v>
                </c:pt>
                <c:pt idx="3">
                  <c:v>52.7</c:v>
                </c:pt>
              </c:numCache>
            </c:numRef>
          </c:val>
        </c:ser>
        <c:gapDepth val="0"/>
        <c:shape val="box"/>
        <c:axId val="80242560"/>
        <c:axId val="80244096"/>
        <c:axId val="0"/>
      </c:bar3DChart>
      <c:catAx>
        <c:axId val="80242560"/>
        <c:scaling>
          <c:orientation val="minMax"/>
        </c:scaling>
        <c:axPos val="b"/>
        <c:numFmt formatCode="General" sourceLinked="1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0244096"/>
        <c:crosses val="autoZero"/>
        <c:auto val="1"/>
        <c:lblAlgn val="ctr"/>
        <c:lblOffset val="100"/>
        <c:tickLblSkip val="1"/>
        <c:tickMarkSkip val="1"/>
      </c:catAx>
      <c:valAx>
        <c:axId val="80244096"/>
        <c:scaling>
          <c:orientation val="minMax"/>
        </c:scaling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0.0" sourceLinked="1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0242560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0.75981</cdr:x>
      <cdr:y>0.35191</cdr:y>
    </cdr:from>
    <cdr:to>
      <cdr:x>0.85863</cdr:x>
      <cdr:y>0.42581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43703" y="1714499"/>
          <a:ext cx="864078" cy="3600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600" b="1" dirty="0">
            <a:solidFill>
              <a:srgbClr val="C000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0.43242</cdr:x>
      <cdr:y>0.39589</cdr:y>
    </cdr:from>
    <cdr:to>
      <cdr:x>0.53124</cdr:x>
      <cdr:y>0.45455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781054" y="1928791"/>
          <a:ext cx="864095" cy="285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0.22993</cdr:x>
      <cdr:y>0.16963</cdr:y>
    </cdr:from>
    <cdr:to>
      <cdr:x>0.39216</cdr:x>
      <cdr:y>0.57489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 flipV="1">
          <a:off x="2041178" y="813767"/>
          <a:ext cx="1440164" cy="19442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0.25427</cdr:x>
      <cdr:y>0.25968</cdr:y>
    </cdr:from>
    <cdr:to>
      <cdr:x>0.3408</cdr:x>
      <cdr:y>0.32383</cdr:y>
    </cdr:to>
    <cdr:sp macro="" textlink="">
      <cdr:nvSpPr>
        <cdr:cNvPr id="7" name="TextBox 4"/>
        <cdr:cNvSpPr txBox="1"/>
      </cdr:nvSpPr>
      <cdr:spPr>
        <a:xfrm xmlns:a="http://schemas.openxmlformats.org/drawingml/2006/main">
          <a:off x="2257231" y="1245795"/>
          <a:ext cx="76815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161,5%</a:t>
          </a:r>
          <a:endParaRPr lang="ru-RU" sz="14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0.01092</cdr:x>
      <cdr:y>0</cdr:y>
    </cdr:from>
    <cdr:to>
      <cdr:x>0.19458</cdr:x>
      <cdr:y>0.09001</cdr:y>
    </cdr:to>
    <cdr:sp macro="" textlink="">
      <cdr:nvSpPr>
        <cdr:cNvPr id="8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6962" y="-1535113"/>
          <a:ext cx="1630363" cy="431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ru-RU" sz="2000" dirty="0" smtClean="0">
              <a:latin typeface="+mn-lt"/>
            </a:rPr>
            <a:t>млн. </a:t>
          </a:r>
          <a:r>
            <a:rPr lang="ru-RU" sz="2000" dirty="0">
              <a:latin typeface="+mn-lt"/>
            </a:rPr>
            <a:t>руб.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0.29482</cdr:x>
      <cdr:y>0.27469</cdr:y>
    </cdr:from>
    <cdr:to>
      <cdr:x>0.37919</cdr:x>
      <cdr:y>0.34526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617242" y="1317823"/>
          <a:ext cx="74892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16,9%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0.23804</cdr:x>
      <cdr:y>0.16963</cdr:y>
    </cdr:from>
    <cdr:to>
      <cdr:x>0.40027</cdr:x>
      <cdr:y>0.25968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 flipV="1">
          <a:off x="2113186" y="813767"/>
          <a:ext cx="1440160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0.24101</cdr:x>
      <cdr:y>0.14708</cdr:y>
    </cdr:from>
    <cdr:to>
      <cdr:x>0.4189</cdr:x>
      <cdr:y>0.22057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2163986" y="720551"/>
          <a:ext cx="1597285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0.30294</cdr:x>
      <cdr:y>0.25968</cdr:y>
    </cdr:from>
    <cdr:to>
      <cdr:x>0.40084</cdr:x>
      <cdr:y>0.33025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689250" y="1245815"/>
          <a:ext cx="86914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- 24,2%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0.2786</cdr:x>
      <cdr:y>0.13961</cdr:y>
    </cdr:from>
    <cdr:to>
      <cdr:x>0.45705</cdr:x>
      <cdr:y>0.30471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>
          <a:off x="2473226" y="669751"/>
          <a:ext cx="1584176" cy="79208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0.21311</cdr:x>
      <cdr:y>0.45946</cdr:y>
    </cdr:from>
    <cdr:to>
      <cdr:x>0.44262</cdr:x>
      <cdr:y>0.58075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872166" y="2448275"/>
          <a:ext cx="2016240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476,8 млн. руб.</a:t>
          </a:r>
          <a:endParaRPr lang="ru-RU" sz="18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0.75981</cdr:x>
      <cdr:y>0.35191</cdr:y>
    </cdr:from>
    <cdr:to>
      <cdr:x>0.85863</cdr:x>
      <cdr:y>0.42581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43703" y="1714499"/>
          <a:ext cx="864078" cy="3600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600" b="1" dirty="0">
            <a:solidFill>
              <a:srgbClr val="C000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0.43242</cdr:x>
      <cdr:y>0.39589</cdr:y>
    </cdr:from>
    <cdr:to>
      <cdr:x>0.53124</cdr:x>
      <cdr:y>0.45455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781054" y="1928791"/>
          <a:ext cx="864095" cy="285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0.83337</cdr:x>
      <cdr:y>0.0586</cdr:y>
    </cdr:from>
    <cdr:to>
      <cdr:x>0.94136</cdr:x>
      <cdr:y>0.24465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56784" y="2880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2015 год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0.7172</cdr:x>
      <cdr:y>0.28932</cdr:y>
    </cdr:from>
    <cdr:to>
      <cdr:x>0.79601</cdr:x>
      <cdr:y>0.38161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44208" y="1354460"/>
          <a:ext cx="708145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3300"/>
              </a:solidFill>
              <a:latin typeface="Arial" charset="0"/>
            </a:rPr>
            <a:t>6,5%</a:t>
          </a:r>
          <a:endParaRPr lang="ru-RU" sz="1600" b="1" dirty="0">
            <a:solidFill>
              <a:srgbClr val="FF33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0.25239</cdr:x>
      <cdr:y>0.52004</cdr:y>
    </cdr:from>
    <cdr:to>
      <cdr:x>0.48479</cdr:x>
      <cdr:y>0.6282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2267744" y="2434580"/>
          <a:ext cx="2088232" cy="506355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60000"/>
              <a:lumOff val="4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 w="28575">
              <a:solidFill>
                <a:schemeClr val="accent3">
                  <a:lumMod val="60000"/>
                  <a:lumOff val="40000"/>
                </a:schemeClr>
              </a:solidFill>
            </a:ln>
          </a:endParaRPr>
        </a:p>
      </cdr:txBody>
    </cdr:sp>
  </cdr:relSizeAnchor>
  <cdr:relSizeAnchor xmlns:cdr="http://schemas.openxmlformats.org/drawingml/2006/chartDrawing">
    <cdr:from>
      <cdr:x>0.55692</cdr:x>
      <cdr:y>0.44313</cdr:y>
    </cdr:from>
    <cdr:to>
      <cdr:x>0.63706</cdr:x>
      <cdr:y>0.48903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 flipV="1">
          <a:off x="5004048" y="2074540"/>
          <a:ext cx="720080" cy="214876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60000"/>
              <a:lumOff val="4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0.70918</cdr:x>
      <cdr:y>0.36623</cdr:y>
    </cdr:from>
    <cdr:to>
      <cdr:x>0.7986</cdr:x>
      <cdr:y>0.42764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 flipV="1">
          <a:off x="6372200" y="1714500"/>
          <a:ext cx="803461" cy="287493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60000"/>
              <a:lumOff val="4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0.42869</cdr:x>
      <cdr:y>0.47389</cdr:y>
    </cdr:from>
    <cdr:to>
      <cdr:x>0.49281</cdr:x>
      <cdr:y>0.53542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51920" y="2218556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0.42068</cdr:x>
      <cdr:y>0.32008</cdr:y>
    </cdr:from>
    <cdr:to>
      <cdr:x>0.50082</cdr:x>
      <cdr:y>0.39699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779912" y="1498476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Calibri" pitchFamily="34" charset="0"/>
            </a:rPr>
            <a:t>8,2%</a:t>
          </a:r>
          <a:endParaRPr lang="ru-RU" sz="1600" b="1" dirty="0">
            <a:solidFill>
              <a:srgbClr val="FF0000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0.40465</cdr:x>
      <cdr:y>0.45851</cdr:y>
    </cdr:from>
    <cdr:to>
      <cdr:x>0.48479</cdr:x>
      <cdr:y>0.48927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3635896" y="2146548"/>
          <a:ext cx="720080" cy="14399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60000"/>
              <a:lumOff val="4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ln w="28575">
              <a:solidFill>
                <a:schemeClr val="tx1"/>
              </a:solidFill>
            </a:ln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0.731</cdr:x>
      <cdr:y>0.36507</cdr:y>
    </cdr:from>
    <cdr:to>
      <cdr:x>0.81937</cdr:x>
      <cdr:y>0.45668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00858" y="1785950"/>
          <a:ext cx="785819" cy="4481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>
            <a:solidFill>
              <a:srgbClr val="FF33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0.40968</cdr:x>
      <cdr:y>0.37968</cdr:y>
    </cdr:from>
    <cdr:to>
      <cdr:x>0.49805</cdr:x>
      <cdr:y>0.45269</cdr:y>
    </cdr:to>
    <cdr:sp macro="" textlink="">
      <cdr:nvSpPr>
        <cdr:cNvPr id="7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43338" y="1857388"/>
          <a:ext cx="785818" cy="3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r="http://schemas.openxmlformats.org/officeDocument/2006/relationships" xmlns:p="http://schemas.openxmlformats.org/presentationml/2006/main" xmlns:a14="http://schemas.microsoft.com/office/drawing/2010/main" xmlns="" xmlns:lc="http://schemas.openxmlformats.org/drawingml/2006/lockedCanvas">
              <a:solidFill>
                <a:srgbClr val="FFFFFF"/>
              </a:solidFill>
            </a14:hiddenFill>
          </a:ext>
          <a:ext uri="{91240B29-F687-4F45-9708-019B960494DF}">
            <a14:hiddenLine xmlns:r="http://schemas.openxmlformats.org/officeDocument/2006/relationships" xmlns:p="http://schemas.openxmlformats.org/presentationml/2006/main" xmlns:a14="http://schemas.microsoft.com/office/drawing/2010/main" xmlns="" xmlns:lc="http://schemas.openxmlformats.org/drawingml/2006/lockedCanvas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ysClr val="windowText" lastClr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ysClr val="windowText" lastClr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ysClr val="windowText" lastClr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ysClr val="windowText" lastClr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ysClr val="windowText" lastClr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3200" kern="1200">
              <a:solidFill>
                <a:sysClr val="windowText" lastClr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3200" kern="1200">
              <a:solidFill>
                <a:sysClr val="windowText" lastClr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3200" kern="1200">
              <a:solidFill>
                <a:sysClr val="windowText" lastClr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3200" kern="1200">
              <a:solidFill>
                <a:sysClr val="windowText" lastClr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endParaRPr lang="ru-RU" sz="1600" b="1" dirty="0">
            <a:solidFill>
              <a:srgbClr val="FF3300"/>
            </a:solidFill>
            <a:latin typeface="Arial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0.72048</cdr:x>
      <cdr:y>0.58652</cdr:y>
    </cdr:from>
    <cdr:to>
      <cdr:x>0.81672</cdr:x>
      <cdr:y>0.66001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69076" y="2873381"/>
          <a:ext cx="864130" cy="3600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>
            <a:solidFill>
              <a:srgbClr val="FF33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0.39844</cdr:x>
      <cdr:y>0.34997</cdr:y>
    </cdr:from>
    <cdr:to>
      <cdr:x>0.49219</cdr:x>
      <cdr:y>0.43746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43306" y="1714512"/>
          <a:ext cx="85725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0.73021</cdr:x>
      <cdr:y>0.4101</cdr:y>
    </cdr:from>
    <cdr:to>
      <cdr:x>0.84248</cdr:x>
      <cdr:y>0.46889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6474" y="2009098"/>
          <a:ext cx="1008061" cy="2880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chemeClr val="accent4">
                  <a:lumMod val="50000"/>
                </a:schemeClr>
              </a:solidFill>
              <a:latin typeface="Arial" charset="0"/>
            </a:rPr>
            <a:t>   -4,6% </a:t>
          </a:r>
          <a:endParaRPr lang="ru-RU" sz="1600" b="1" dirty="0">
            <a:solidFill>
              <a:schemeClr val="accent4">
                <a:lumMod val="50000"/>
              </a:schemeClr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0.26507</cdr:x>
      <cdr:y>0.17648</cdr:y>
    </cdr:from>
    <cdr:to>
      <cdr:x>0.43348</cdr:x>
      <cdr:y>0.32346</cdr:y>
    </cdr:to>
    <cdr:cxnSp macro="">
      <cdr:nvCxnSpPr>
        <cdr:cNvPr id="18" name="Прямая со стрелкой 17"/>
        <cdr:cNvCxnSpPr/>
      </cdr:nvCxnSpPr>
      <cdr:spPr>
        <a:xfrm xmlns:a="http://schemas.openxmlformats.org/drawingml/2006/main" flipV="1">
          <a:off x="2380010" y="864567"/>
          <a:ext cx="1512168" cy="7200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0.50566</cdr:x>
      <cdr:y>0.17495</cdr:y>
    </cdr:from>
    <cdr:to>
      <cdr:x>0.64199</cdr:x>
      <cdr:y>0.41012</cdr:y>
    </cdr:to>
    <cdr:cxnSp macro="">
      <cdr:nvCxnSpPr>
        <cdr:cNvPr id="21" name="Прямая со стрелкой 20"/>
        <cdr:cNvCxnSpPr/>
      </cdr:nvCxnSpPr>
      <cdr:spPr>
        <a:xfrm xmlns:a="http://schemas.openxmlformats.org/drawingml/2006/main">
          <a:off x="4540250" y="857062"/>
          <a:ext cx="1224135" cy="115212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0.70615</cdr:x>
      <cdr:y>0.41165</cdr:y>
    </cdr:from>
    <cdr:to>
      <cdr:x>0.8505</cdr:x>
      <cdr:y>0.55864</cdr:y>
    </cdr:to>
    <cdr:cxnSp macro="">
      <cdr:nvCxnSpPr>
        <cdr:cNvPr id="23" name="Прямая со стрелкой 22"/>
        <cdr:cNvCxnSpPr/>
      </cdr:nvCxnSpPr>
      <cdr:spPr>
        <a:xfrm xmlns:a="http://schemas.openxmlformats.org/drawingml/2006/main">
          <a:off x="6340450" y="2016695"/>
          <a:ext cx="1296144" cy="7200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2">
          <a:schemeClr val="accent5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0.23232</cdr:x>
      <cdr:y>0.26583</cdr:y>
    </cdr:from>
    <cdr:to>
      <cdr:x>0.36278</cdr:x>
      <cdr:y>0.26583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051719" y="1382911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0.24863</cdr:x>
      <cdr:y>0.1551</cdr:y>
    </cdr:from>
    <cdr:to>
      <cdr:x>0.38725</cdr:x>
      <cdr:y>0.23815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 flipV="1">
          <a:off x="2195735" y="806847"/>
          <a:ext cx="122413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0.34648</cdr:x>
      <cdr:y>0.12741</cdr:y>
    </cdr:from>
    <cdr:to>
      <cdr:x>0.43617</cdr:x>
      <cdr:y>0.19662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 flipV="1">
          <a:off x="3059831" y="662831"/>
          <a:ext cx="792088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0.45248</cdr:x>
      <cdr:y>0.11357</cdr:y>
    </cdr:from>
    <cdr:to>
      <cdr:x>0.49236</cdr:x>
      <cdr:y>0.18278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 flipV="1">
          <a:off x="3995935" y="590823"/>
          <a:ext cx="35222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0.50955</cdr:x>
      <cdr:y>0.08589</cdr:y>
    </cdr:from>
    <cdr:to>
      <cdr:x>0.53401</cdr:x>
      <cdr:y>0.18278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4499991" y="446807"/>
          <a:ext cx="216024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0.56663</cdr:x>
      <cdr:y>0.09973</cdr:y>
    </cdr:from>
    <cdr:to>
      <cdr:x>0.64817</cdr:x>
      <cdr:y>0.18278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V="1">
          <a:off x="5004047" y="518815"/>
          <a:ext cx="72008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0.6074</cdr:x>
      <cdr:y>0.11357</cdr:y>
    </cdr:from>
    <cdr:to>
      <cdr:x>0.73786</cdr:x>
      <cdr:y>0.21046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V="1">
          <a:off x="5364087" y="590823"/>
          <a:ext cx="1152128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0.66447</cdr:x>
      <cdr:y>0.23815</cdr:y>
    </cdr:from>
    <cdr:to>
      <cdr:x>0.80309</cdr:x>
      <cdr:y>0.26583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5868143" y="1238895"/>
          <a:ext cx="1224136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0.72155</cdr:x>
      <cdr:y>0.34888</cdr:y>
    </cdr:from>
    <cdr:to>
      <cdr:x>0.8357</cdr:x>
      <cdr:y>0.34888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6372199" y="1814959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0.29482</cdr:x>
      <cdr:y>0.20491</cdr:y>
    </cdr:from>
    <cdr:to>
      <cdr:x>0.45705</cdr:x>
      <cdr:y>0.2402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617242" y="983044"/>
          <a:ext cx="1440160" cy="16927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CDF5A-9CE9-44EC-B8B2-7F2F7458C2F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014EA-DEE1-45A9-A580-1C2E5033C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4750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51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28" y="0"/>
            <a:ext cx="2946351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8" y="4716026"/>
            <a:ext cx="5437821" cy="446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467"/>
            <a:ext cx="2946351" cy="49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28" y="9430467"/>
            <a:ext cx="2946351" cy="49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691244-E5C0-4F99-A08F-18A750020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6753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  <a:endParaRPr lang="ru-RU" sz="1000" smtClean="0"/>
          </a:p>
        </p:txBody>
      </p:sp>
    </p:spTree>
    <p:extLst>
      <p:ext uri="{BB962C8B-B14F-4D97-AF65-F5344CB8AC3E}">
        <p14:creationId xmlns="" xmlns:p14="http://schemas.microsoft.com/office/powerpoint/2010/main" val="1113764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1413439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4282073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81677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249811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900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481951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1995600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1268216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2982623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366162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893879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8563201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7941051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14048137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306276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grpSp>
        <p:nvGrpSpPr>
          <p:cNvPr id="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9" name="Полилиния 8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10" name="Прямоугольник с одним вырезанным скругленным углом 9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1" name="Прямоугольный треугольник 10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4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ECEF5-557F-4693-9876-C7A3117F6FF5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F4D8-52E1-48E8-B833-D15EBF2FA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491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7CFA1-2FFF-49D9-8C63-3DC50817E8C9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E674A-9BD4-4322-BAA4-AE227605B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634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38834-DB5D-47EF-8C7C-5046310365DA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7699D-98D7-497C-8C3B-BBD8436A6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7052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C180C-88FB-4232-AA8E-09AD122E4BFB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6C32-CE00-4AC7-8819-1A35905B8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992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26EB-B4A3-439B-8D6D-9552A6B35599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3420A42-69D9-45BE-A73A-541446254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697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A6B8-0B1D-4D8B-BE69-FD29AF2DB13D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2A5FC-55B7-4C09-A398-EC6B6466C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445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535C5-460C-4F80-9ECD-D1B4BC8B98DE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93CF3-92FE-471F-BB8E-BE7BB32A3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061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0D9B2-E644-4BC9-86AD-F5B79754299C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5ED66-5A22-4428-B27E-195AB158F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324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F7464-3E6A-47FB-850C-A15C8226A6BB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70F3EE-1B6D-4C42-BE6C-AD45DC94E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046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B964-675F-4D47-AAE0-6F7A58B77D8C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A52B-31AF-485F-9A77-5881441A6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063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5A9E8-93E7-499A-84BC-C28BD77EEB37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4F2D-CDD3-4D85-AC4F-0AD43C156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446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C5A84-CCC1-4E16-BCEA-B72E7503D633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8DA87-1F90-4FBE-81D0-3039C4739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33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9" name="Дата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fld id="{6D406805-C68A-4F4B-A803-3E469743ED76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B1DF3F6-654F-44E2-AC23-2E8BDC95C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6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6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BB0906D-36F5-4B05-AED0-D26703142C27}" type="datetime1">
              <a:rPr lang="ru-RU" smtClean="0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116809-8A80-4713-A6FF-78C086661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5" r:id="rId2"/>
    <p:sldLayoutId id="2147483844" r:id="rId3"/>
    <p:sldLayoutId id="2147483843" r:id="rId4"/>
    <p:sldLayoutId id="2147483848" r:id="rId5"/>
    <p:sldLayoutId id="2147483849" r:id="rId6"/>
    <p:sldLayoutId id="2147483842" r:id="rId7"/>
    <p:sldLayoutId id="2147483841" r:id="rId8"/>
    <p:sldLayoutId id="2147483840" r:id="rId9"/>
    <p:sldLayoutId id="2147483839" r:id="rId10"/>
    <p:sldLayoutId id="214748383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900113" y="1412875"/>
            <a:ext cx="772318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О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бюджете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Пермского муниципального района на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2015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год и плановый период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2016-2017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годов</a:t>
            </a:r>
          </a:p>
        </p:txBody>
      </p:sp>
      <p:pic>
        <p:nvPicPr>
          <p:cNvPr id="5" name="Picture 60" descr="C:\Documents and Settings\b_alex\Рабочий стол\ger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720725" cy="129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20713"/>
            <a:ext cx="8642350" cy="7397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собственных доходов бюджета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Пермского муниципального района на 2015 год</a:t>
            </a:r>
          </a:p>
        </p:txBody>
      </p:sp>
      <p:sp>
        <p:nvSpPr>
          <p:cNvPr id="1741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4CD6C4-2A70-4ACD-AFE2-B2B4FD729B8B}" type="slidenum">
              <a:rPr lang="ru-RU" sz="1800" smtClean="0">
                <a:solidFill>
                  <a:srgbClr val="FFFFFF"/>
                </a:solidFill>
              </a:rPr>
              <a:pPr eaLnBrk="1" hangingPunct="1"/>
              <a:t>10</a:t>
            </a:fld>
            <a:endParaRPr lang="ru-RU" sz="1800" smtClean="0">
              <a:solidFill>
                <a:srgbClr val="FFFFFF"/>
              </a:solidFill>
            </a:endParaRPr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467725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поступления налоговых доходов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на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0" y="1714500"/>
          <a:ext cx="898525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C3DF2C-65F5-404F-989F-CD7669A1F219}" type="slidenum">
              <a:rPr lang="ru-RU" sz="1800" smtClean="0">
                <a:solidFill>
                  <a:srgbClr val="FFFFFF"/>
                </a:solidFill>
              </a:rPr>
              <a:pPr eaLnBrk="1" hangingPunct="1"/>
              <a:t>11</a:t>
            </a:fld>
            <a:endParaRPr lang="ru-RU" sz="1800" smtClean="0">
              <a:solidFill>
                <a:srgbClr val="FFFFFF"/>
              </a:solidFill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85813" y="6072188"/>
            <a:ext cx="7185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323528" y="1268413"/>
            <a:ext cx="129614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 dirty="0">
                <a:latin typeface="Arial" charset="0"/>
              </a:rPr>
              <a:t>млн. руб.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5148064" y="3212976"/>
            <a:ext cx="64807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1600" b="1" dirty="0">
              <a:solidFill>
                <a:srgbClr val="FF3300"/>
              </a:solidFill>
              <a:latin typeface="Arial" charset="0"/>
            </a:endParaRPr>
          </a:p>
          <a:p>
            <a:r>
              <a:rPr lang="ru-RU" sz="1600" b="1" dirty="0" smtClean="0">
                <a:solidFill>
                  <a:srgbClr val="FF3300"/>
                </a:solidFill>
                <a:latin typeface="Arial" charset="0"/>
              </a:rPr>
              <a:t>6,3%</a:t>
            </a:r>
            <a:endParaRPr lang="ru-RU" sz="1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2339752" y="4221088"/>
            <a:ext cx="936104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 smtClean="0">
                <a:solidFill>
                  <a:srgbClr val="FF3300"/>
                </a:solidFill>
                <a:latin typeface="Arial" charset="0"/>
              </a:rPr>
              <a:t>14,1%</a:t>
            </a:r>
            <a:endParaRPr lang="ru-RU" sz="1600" b="1" i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42844" y="1643050"/>
          <a:ext cx="8893050" cy="4892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1008534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поступления налога на доходы физических лиц на 2014 - 2017 годы</a:t>
            </a:r>
          </a:p>
        </p:txBody>
      </p:sp>
      <p:sp>
        <p:nvSpPr>
          <p:cNvPr id="1946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E40097-2F47-4039-9F42-02950D524697}" type="slidenum">
              <a:rPr lang="ru-RU" sz="1800" smtClean="0">
                <a:solidFill>
                  <a:srgbClr val="FFFFFF"/>
                </a:solidFill>
              </a:rPr>
              <a:pPr eaLnBrk="1" hangingPunct="1"/>
              <a:t>12</a:t>
            </a:fld>
            <a:endParaRPr lang="ru-RU" sz="1800" smtClean="0">
              <a:solidFill>
                <a:srgbClr val="FFFFFF"/>
              </a:solidFill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55576" y="6093296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251520" y="1268413"/>
            <a:ext cx="129614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 dirty="0">
                <a:latin typeface="Arial" charset="0"/>
              </a:rPr>
              <a:t>млн. руб.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5286380" y="3429000"/>
            <a:ext cx="6477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1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9464" name="Rectangle 4"/>
          <p:cNvSpPr>
            <a:spLocks noChangeArrowheads="1"/>
          </p:cNvSpPr>
          <p:nvPr/>
        </p:nvSpPr>
        <p:spPr bwMode="auto">
          <a:xfrm>
            <a:off x="2357422" y="4357694"/>
            <a:ext cx="792087" cy="43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1600" b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поступления неналоговых доходов                                  на 2014-2017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0" y="1500174"/>
          <a:ext cx="91440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2D8A72-3AEA-4DAB-A49E-FDFAA0E8ABAB}" type="slidenum">
              <a:rPr lang="ru-RU" sz="1800" smtClean="0">
                <a:solidFill>
                  <a:srgbClr val="FFFFFF"/>
                </a:solidFill>
              </a:rPr>
              <a:pPr eaLnBrk="1" hangingPunct="1"/>
              <a:t>13</a:t>
            </a:fld>
            <a:endParaRPr lang="ru-RU" sz="1800" smtClean="0">
              <a:solidFill>
                <a:srgbClr val="FFFFFF"/>
              </a:solidFill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79512" y="1271588"/>
            <a:ext cx="136815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 dirty="0">
                <a:latin typeface="Georgia" pitchFamily="18" charset="0"/>
              </a:rPr>
              <a:t>мл</a:t>
            </a:r>
            <a:r>
              <a:rPr lang="ru-RU" sz="2000" dirty="0"/>
              <a:t>н</a:t>
            </a:r>
            <a:r>
              <a:rPr lang="ru-RU" sz="2000" dirty="0">
                <a:latin typeface="Georgia" pitchFamily="18" charset="0"/>
              </a:rPr>
              <a:t>. руб.</a:t>
            </a: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5072066" y="3929066"/>
            <a:ext cx="100013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1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2285984" y="4429132"/>
            <a:ext cx="79379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1600" b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                                           Пермского муниципального района на 2014-2017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60702440"/>
              </p:ext>
            </p:extLst>
          </p:nvPr>
        </p:nvGraphicFramePr>
        <p:xfrm>
          <a:off x="395536" y="1470025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dirty="0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млн. руб.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5076056" y="2456892"/>
            <a:ext cx="936103" cy="57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-6,9%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1512" name="Rectangle 4"/>
          <p:cNvSpPr>
            <a:spLocks noChangeArrowheads="1"/>
          </p:cNvSpPr>
          <p:nvPr/>
        </p:nvSpPr>
        <p:spPr bwMode="auto">
          <a:xfrm>
            <a:off x="2987824" y="2276872"/>
            <a:ext cx="79208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5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3,8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%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373616" cy="100806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</a:rPr>
              <a:t>Формирование </a:t>
            </a:r>
            <a:r>
              <a:rPr lang="ru-RU" sz="2600" b="1" dirty="0">
                <a:latin typeface="Times New Roman" pitchFamily="18" charset="0"/>
              </a:rPr>
              <a:t>расходов </a:t>
            </a:r>
            <a:r>
              <a:rPr lang="ru-RU" sz="2600" b="1" dirty="0" smtClean="0">
                <a:latin typeface="Times New Roman" pitchFamily="18" charset="0"/>
              </a:rPr>
              <a:t>бюджета                                     Пермского муниципального района на 2015-2017 </a:t>
            </a:r>
            <a:r>
              <a:rPr lang="ru-RU" sz="2600" b="1" dirty="0">
                <a:latin typeface="Times New Roman" pitchFamily="18" charset="0"/>
              </a:rPr>
              <a:t>годы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00808"/>
            <a:ext cx="8856984" cy="482453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приоритет – действующие обязательства; 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исполнение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указа Президента РФ от 07.05.2012 № 597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в части повышения заработной платы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педагогических работников дополнительного образования, культуры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, физической культуры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спорта;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индексация должностных окладов работников ОМС и казенных учреждений на 6,6%;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индексация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расходов на коммунальные услуги, материальные и другие расходы;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реализация муниципальных программ;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реализация инвестиционных проектов на условиях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софинансирования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.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A3E1-082F-4973-BE12-81163EC3DDB9}" type="slidenum">
              <a:rPr lang="ru-RU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1728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>
          <a:xfrm>
            <a:off x="494078" y="1270448"/>
            <a:ext cx="8075612" cy="5256212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5229225" y="2559050"/>
            <a:ext cx="16113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2400" dirty="0">
              <a:latin typeface="Arial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404663"/>
            <a:ext cx="8373616" cy="79242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Среднемесячная заработная плата</a:t>
            </a:r>
            <a:endParaRPr lang="ru-RU" sz="2600" b="1" dirty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40195" y="4942236"/>
            <a:ext cx="8075613" cy="1584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Georgia" pitchFamily="18" charset="0"/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работников культуры, физической культуры и спорта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</a:rPr>
              <a:t>2015 год – 21338,4 руб.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22,0 % к 2014 г.)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</a:rPr>
              <a:t>2016 год – 25589,4 руб.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20,0 % к 2015 г.)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</a:rPr>
              <a:t>2017 год – 33599,0 руб.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31,3 % к 2016 г.)</a:t>
            </a:r>
          </a:p>
          <a:p>
            <a:pPr marL="109537" indent="0">
              <a:lnSpc>
                <a:spcPct val="90000"/>
              </a:lnSpc>
              <a:buFont typeface="Georgia" pitchFamily="18" charset="0"/>
              <a:buNone/>
            </a:pPr>
            <a:endParaRPr lang="ru-RU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96430" y="1043323"/>
            <a:ext cx="8075613" cy="1947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учреждений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дополнительного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детей,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подведомственных Управлению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</a:rPr>
              <a:t>2015 год – 30490 руб.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13 % к 2014 г.)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</a:rPr>
              <a:t>2016 год – 34382 руб.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13 % к 2015 г.)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</a:rPr>
              <a:t>2017 год – 39657 руб.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15 % к 2016 г.)</a:t>
            </a:r>
          </a:p>
          <a:p>
            <a:pPr marL="109537" indent="0">
              <a:lnSpc>
                <a:spcPct val="90000"/>
              </a:lnSpc>
              <a:buFont typeface="Georgia" pitchFamily="18" charset="0"/>
              <a:buNone/>
            </a:pPr>
            <a:endParaRPr lang="ru-RU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0320" y="3024138"/>
            <a:ext cx="8075613" cy="170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детских школ искусств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</a:rPr>
              <a:t>2015 год – 24610 руб.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14 % к 2014 г.)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</a:rPr>
              <a:t>2016 год – 27950 руб.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14 % к 2014 г.)</a:t>
            </a:r>
          </a:p>
          <a:p>
            <a:pPr>
              <a:lnSpc>
                <a:spcPct val="90000"/>
              </a:lnSpc>
            </a:pP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</a:rPr>
              <a:t>2017 год – 31919 руб.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(рост на 14 % к 2014 г.)</a:t>
            </a:r>
          </a:p>
          <a:p>
            <a:pPr marL="109537" indent="0">
              <a:lnSpc>
                <a:spcPct val="90000"/>
              </a:lnSpc>
              <a:buFont typeface="Georgia" pitchFamily="18" charset="0"/>
              <a:buNone/>
            </a:pPr>
            <a:endParaRPr lang="ru-RU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Структура расходов бюджета                                            Пермского муниципального района на 2015 год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0471548"/>
              </p:ext>
            </p:extLst>
          </p:nvPr>
        </p:nvGraphicFramePr>
        <p:xfrm>
          <a:off x="107504" y="1470025"/>
          <a:ext cx="8831262" cy="520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H="1">
            <a:off x="1763688" y="2996952"/>
            <a:ext cx="129614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/>
              <a:t>Сравнение схем межбюджетного регулирования бюджетов поселений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1398588" y="1519238"/>
            <a:ext cx="17653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84356" name="Group 4"/>
          <p:cNvGraphicFramePr>
            <a:graphicFrameLocks noGrp="1"/>
          </p:cNvGraphicFramePr>
          <p:nvPr/>
        </p:nvGraphicFramePr>
        <p:xfrm>
          <a:off x="1408113" y="1528763"/>
          <a:ext cx="1743075" cy="847725"/>
        </p:xfrm>
        <a:graphic>
          <a:graphicData uri="http://schemas.openxmlformats.org/drawingml/2006/table">
            <a:tbl>
              <a:tblPr/>
              <a:tblGrid>
                <a:gridCol w="1743075"/>
              </a:tblGrid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71" name="Line 10"/>
          <p:cNvSpPr>
            <a:spLocks noChangeShapeType="1"/>
          </p:cNvSpPr>
          <p:nvPr/>
        </p:nvSpPr>
        <p:spPr bwMode="auto">
          <a:xfrm>
            <a:off x="5292725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2" name="Oval 11"/>
          <p:cNvSpPr>
            <a:spLocks noChangeArrowheads="1"/>
          </p:cNvSpPr>
          <p:nvPr/>
        </p:nvSpPr>
        <p:spPr bwMode="auto">
          <a:xfrm>
            <a:off x="179388" y="1844675"/>
            <a:ext cx="3240087" cy="1295400"/>
          </a:xfrm>
          <a:prstGeom prst="ellipse">
            <a:avLst/>
          </a:prstGeom>
          <a:solidFill>
            <a:srgbClr val="C7F5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Районный </a:t>
            </a:r>
          </a:p>
          <a:p>
            <a:pPr algn="ctr"/>
            <a:r>
              <a:rPr lang="ru-RU"/>
              <a:t>ФФПП</a:t>
            </a:r>
          </a:p>
        </p:txBody>
      </p:sp>
      <p:sp>
        <p:nvSpPr>
          <p:cNvPr id="36873" name="Oval 12"/>
          <p:cNvSpPr>
            <a:spLocks noChangeArrowheads="1"/>
          </p:cNvSpPr>
          <p:nvPr/>
        </p:nvSpPr>
        <p:spPr bwMode="auto">
          <a:xfrm>
            <a:off x="323850" y="3357563"/>
            <a:ext cx="3168650" cy="12969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Резерв </a:t>
            </a:r>
          </a:p>
          <a:p>
            <a:pPr algn="ctr"/>
            <a:r>
              <a:rPr lang="ru-RU" dirty="0"/>
              <a:t>выравнивания</a:t>
            </a:r>
          </a:p>
        </p:txBody>
      </p:sp>
      <p:sp>
        <p:nvSpPr>
          <p:cNvPr id="36874" name="Rectangle 13"/>
          <p:cNvSpPr>
            <a:spLocks noChangeArrowheads="1"/>
          </p:cNvSpPr>
          <p:nvPr/>
        </p:nvSpPr>
        <p:spPr bwMode="auto">
          <a:xfrm>
            <a:off x="4071938" y="1989138"/>
            <a:ext cx="1939925" cy="1079500"/>
          </a:xfrm>
          <a:prstGeom prst="rect">
            <a:avLst/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 smtClean="0"/>
              <a:t>37 961,0 т</a:t>
            </a:r>
            <a:r>
              <a:rPr lang="ru-RU" sz="2800" dirty="0"/>
              <a:t>. р.</a:t>
            </a:r>
          </a:p>
        </p:txBody>
      </p:sp>
      <p:sp>
        <p:nvSpPr>
          <p:cNvPr id="36875" name="AutoShape 14"/>
          <p:cNvSpPr>
            <a:spLocks noChangeArrowheads="1"/>
          </p:cNvSpPr>
          <p:nvPr/>
        </p:nvSpPr>
        <p:spPr bwMode="auto">
          <a:xfrm>
            <a:off x="3455193" y="2299607"/>
            <a:ext cx="576263" cy="433388"/>
          </a:xfrm>
          <a:prstGeom prst="homePlate">
            <a:avLst>
              <a:gd name="adj" fmla="val 33242"/>
            </a:avLst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6" name="AutoShape 15"/>
          <p:cNvSpPr>
            <a:spLocks noChangeArrowheads="1"/>
          </p:cNvSpPr>
          <p:nvPr/>
        </p:nvSpPr>
        <p:spPr bwMode="auto">
          <a:xfrm>
            <a:off x="6011863" y="2276475"/>
            <a:ext cx="576262" cy="433388"/>
          </a:xfrm>
          <a:prstGeom prst="homePlate">
            <a:avLst>
              <a:gd name="adj" fmla="val 33242"/>
            </a:avLst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7" name="AutoShape 16"/>
          <p:cNvSpPr>
            <a:spLocks noChangeArrowheads="1"/>
          </p:cNvSpPr>
          <p:nvPr/>
        </p:nvSpPr>
        <p:spPr bwMode="auto">
          <a:xfrm>
            <a:off x="3509736" y="3801836"/>
            <a:ext cx="576263" cy="433387"/>
          </a:xfrm>
          <a:prstGeom prst="homePlate">
            <a:avLst>
              <a:gd name="adj" fmla="val 33242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8" name="Rectangle 17"/>
          <p:cNvSpPr>
            <a:spLocks noChangeArrowheads="1"/>
          </p:cNvSpPr>
          <p:nvPr/>
        </p:nvSpPr>
        <p:spPr bwMode="auto">
          <a:xfrm>
            <a:off x="4071938" y="3573463"/>
            <a:ext cx="1939925" cy="1008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/>
              <a:t> </a:t>
            </a:r>
            <a:r>
              <a:rPr lang="ru-RU" sz="2800" dirty="0" smtClean="0"/>
              <a:t>92 352,0 т</a:t>
            </a:r>
            <a:r>
              <a:rPr lang="ru-RU" sz="2800" dirty="0"/>
              <a:t>. р.</a:t>
            </a:r>
          </a:p>
        </p:txBody>
      </p:sp>
      <p:sp>
        <p:nvSpPr>
          <p:cNvPr id="36879" name="Rectangle 18"/>
          <p:cNvSpPr>
            <a:spLocks noChangeArrowheads="1"/>
          </p:cNvSpPr>
          <p:nvPr/>
        </p:nvSpPr>
        <p:spPr bwMode="auto">
          <a:xfrm>
            <a:off x="6659563" y="1916113"/>
            <a:ext cx="2087562" cy="1008062"/>
          </a:xfrm>
          <a:prstGeom prst="rect">
            <a:avLst/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800" dirty="0" smtClean="0"/>
              <a:t>39 084,6 т</a:t>
            </a:r>
            <a:r>
              <a:rPr lang="ru-RU" sz="2800" dirty="0"/>
              <a:t>. р</a:t>
            </a:r>
            <a:r>
              <a:rPr lang="ru-RU" dirty="0"/>
              <a:t>.</a:t>
            </a:r>
          </a:p>
        </p:txBody>
      </p:sp>
      <p:sp>
        <p:nvSpPr>
          <p:cNvPr id="36880" name="AutoShape 19"/>
          <p:cNvSpPr>
            <a:spLocks noChangeArrowheads="1"/>
          </p:cNvSpPr>
          <p:nvPr/>
        </p:nvSpPr>
        <p:spPr bwMode="auto">
          <a:xfrm>
            <a:off x="6011863" y="3789363"/>
            <a:ext cx="576262" cy="445860"/>
          </a:xfrm>
          <a:prstGeom prst="homePlate">
            <a:avLst>
              <a:gd name="adj" fmla="val 33242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1" name="Rectangle 20"/>
          <p:cNvSpPr>
            <a:spLocks noChangeArrowheads="1"/>
          </p:cNvSpPr>
          <p:nvPr/>
        </p:nvSpPr>
        <p:spPr bwMode="auto">
          <a:xfrm>
            <a:off x="6653665" y="3573463"/>
            <a:ext cx="2087563" cy="1008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 smtClean="0"/>
              <a:t>31 765,0 т</a:t>
            </a:r>
            <a:r>
              <a:rPr lang="ru-RU" sz="2800" dirty="0"/>
              <a:t>. р.</a:t>
            </a:r>
          </a:p>
        </p:txBody>
      </p:sp>
      <p:sp>
        <p:nvSpPr>
          <p:cNvPr id="36882" name="Rectangle 21"/>
          <p:cNvSpPr>
            <a:spLocks noChangeArrowheads="1"/>
          </p:cNvSpPr>
          <p:nvPr/>
        </p:nvSpPr>
        <p:spPr bwMode="auto">
          <a:xfrm>
            <a:off x="4067175" y="1341438"/>
            <a:ext cx="16557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u="sng" dirty="0" smtClean="0"/>
              <a:t>2014 </a:t>
            </a:r>
            <a:r>
              <a:rPr lang="ru-RU" u="sng" dirty="0"/>
              <a:t>год</a:t>
            </a:r>
          </a:p>
        </p:txBody>
      </p:sp>
      <p:sp>
        <p:nvSpPr>
          <p:cNvPr id="36883" name="Rectangle 22"/>
          <p:cNvSpPr>
            <a:spLocks noChangeArrowheads="1"/>
          </p:cNvSpPr>
          <p:nvPr/>
        </p:nvSpPr>
        <p:spPr bwMode="auto">
          <a:xfrm>
            <a:off x="6877050" y="1341438"/>
            <a:ext cx="16557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u="sng" dirty="0" smtClean="0"/>
              <a:t>2015 </a:t>
            </a:r>
            <a:r>
              <a:rPr lang="ru-RU" u="sng" dirty="0"/>
              <a:t>год</a:t>
            </a:r>
          </a:p>
        </p:txBody>
      </p:sp>
      <p:sp>
        <p:nvSpPr>
          <p:cNvPr id="36884" name="Oval 23"/>
          <p:cNvSpPr>
            <a:spLocks noChangeArrowheads="1"/>
          </p:cNvSpPr>
          <p:nvPr/>
        </p:nvSpPr>
        <p:spPr bwMode="auto">
          <a:xfrm>
            <a:off x="250825" y="4941888"/>
            <a:ext cx="3240088" cy="1295400"/>
          </a:xfrm>
          <a:prstGeom prst="ellipse">
            <a:avLst/>
          </a:prstGeom>
          <a:solidFill>
            <a:srgbClr val="FEE7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Региональный </a:t>
            </a:r>
          </a:p>
          <a:p>
            <a:pPr algn="ctr"/>
            <a:r>
              <a:rPr lang="ru-RU"/>
              <a:t>ФФПП</a:t>
            </a:r>
          </a:p>
        </p:txBody>
      </p:sp>
      <p:sp>
        <p:nvSpPr>
          <p:cNvPr id="36885" name="AutoShape 24"/>
          <p:cNvSpPr>
            <a:spLocks noChangeArrowheads="1"/>
          </p:cNvSpPr>
          <p:nvPr/>
        </p:nvSpPr>
        <p:spPr bwMode="auto">
          <a:xfrm>
            <a:off x="6011863" y="5445919"/>
            <a:ext cx="576262" cy="504031"/>
          </a:xfrm>
          <a:prstGeom prst="homePlate">
            <a:avLst>
              <a:gd name="adj" fmla="val 39940"/>
            </a:avLst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6" name="AutoShape 25"/>
          <p:cNvSpPr>
            <a:spLocks noChangeArrowheads="1"/>
          </p:cNvSpPr>
          <p:nvPr/>
        </p:nvSpPr>
        <p:spPr bwMode="auto">
          <a:xfrm>
            <a:off x="3490913" y="5445919"/>
            <a:ext cx="576262" cy="433388"/>
          </a:xfrm>
          <a:prstGeom prst="homePlate">
            <a:avLst>
              <a:gd name="adj" fmla="val 33242"/>
            </a:avLst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7" name="Rectangle 26"/>
          <p:cNvSpPr>
            <a:spLocks noChangeArrowheads="1"/>
          </p:cNvSpPr>
          <p:nvPr/>
        </p:nvSpPr>
        <p:spPr bwMode="auto">
          <a:xfrm>
            <a:off x="6659563" y="5084763"/>
            <a:ext cx="2016125" cy="1079500"/>
          </a:xfrm>
          <a:prstGeom prst="rect">
            <a:avLst/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 smtClean="0"/>
              <a:t>25 615,1 т</a:t>
            </a:r>
            <a:r>
              <a:rPr lang="ru-RU" sz="2800" dirty="0"/>
              <a:t>. р</a:t>
            </a:r>
            <a:r>
              <a:rPr lang="ru-RU" dirty="0"/>
              <a:t>.</a:t>
            </a:r>
          </a:p>
        </p:txBody>
      </p:sp>
      <p:sp>
        <p:nvSpPr>
          <p:cNvPr id="36888" name="Rectangle 27"/>
          <p:cNvSpPr>
            <a:spLocks noChangeArrowheads="1"/>
          </p:cNvSpPr>
          <p:nvPr/>
        </p:nvSpPr>
        <p:spPr bwMode="auto">
          <a:xfrm>
            <a:off x="4140200" y="5122863"/>
            <a:ext cx="1871663" cy="1079500"/>
          </a:xfrm>
          <a:prstGeom prst="rect">
            <a:avLst/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dirty="0"/>
              <a:t> </a:t>
            </a:r>
            <a:r>
              <a:rPr lang="ru-RU" sz="2800" dirty="0" smtClean="0"/>
              <a:t>24 164,4 т</a:t>
            </a:r>
            <a:r>
              <a:rPr lang="ru-RU" sz="2800" dirty="0"/>
              <a:t>. 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496944" cy="50405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</a:rPr>
              <a:t>Объемы дотаций из бюджета Пермского  района, тыс. руб.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A3E1-082F-4973-BE12-81163EC3DDB9}" type="slidenum">
              <a:rPr lang="ru-RU"/>
              <a:pPr/>
              <a:t>19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77032349"/>
              </p:ext>
            </p:extLst>
          </p:nvPr>
        </p:nvGraphicFramePr>
        <p:xfrm>
          <a:off x="179512" y="908720"/>
          <a:ext cx="8784976" cy="577592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00200"/>
                <a:gridCol w="1224136"/>
                <a:gridCol w="1224136"/>
                <a:gridCol w="1152128"/>
                <a:gridCol w="1152128"/>
                <a:gridCol w="1224136"/>
                <a:gridCol w="1008112"/>
              </a:tblGrid>
              <a:tr h="3706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бюджетов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сельских поселений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РФФПП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из резерва выравнивания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дотаций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445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Бершетское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3 033,4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3 584,0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3250,0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2 000,0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6 283,4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5 584,0</a:t>
                      </a:r>
                    </a:p>
                  </a:txBody>
                  <a:tcPr marL="9525" marR="9525" marT="9525" marB="0" anchor="ctr"/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2 387,7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2 271,3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9309,0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11 696,7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2 271,3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Двуреченское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6445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Заболотское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2 258,3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332,1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2 258,3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332,1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445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Кондратовское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6 018,6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7 005,4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15 712,6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21731,2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7 005,4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70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Култаевское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21 110,8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21 110,8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Лобановское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4 607,9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4 892,4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13 810,1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4 765,0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18 418,0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9 657,4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Пальниковское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2 800,7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2 918,4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2 800,7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2 918,4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702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Платошинское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2 953,4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2 843,2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12 368,5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5 400,0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15 321,9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243,2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Савинское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6702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Сылвенское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3 124,4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12 779,3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12 779,3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3 124,4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761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Усть-Качкинское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71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Фроловское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1 455,6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5 100,0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1 455,6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5 247,0</a:t>
                      </a:r>
                    </a:p>
                  </a:txBody>
                  <a:tcPr marL="9525" marR="9525" marT="9525" marB="0" anchor="ctr"/>
                </a:tc>
              </a:tr>
              <a:tr h="292735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Хохловское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1 265,3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1 672,5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2 120,0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3 385,3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1 672,5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1877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Юго-Камское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11 180,1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8 293,9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23 870,0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14 500,0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35 050,1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22793,9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702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Юговское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2 020,0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2 020,0</a:t>
                      </a:r>
                      <a:endParaRPr lang="ru-RU" sz="12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702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37 961,0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39 084,6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116 350,3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31 765,0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154 311,3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1D433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70 849,6</a:t>
                      </a:r>
                      <a:endParaRPr lang="ru-RU" sz="1400" b="1" i="0" u="none" strike="noStrike" dirty="0">
                        <a:solidFill>
                          <a:srgbClr val="1D433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9347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695"/>
            <a:ext cx="8229600" cy="855117"/>
          </a:xfrm>
        </p:spPr>
        <p:txBody>
          <a:bodyPr/>
          <a:lstStyle/>
          <a:p>
            <a:pPr algn="ctr" eaLnBrk="1" hangingPunct="1"/>
            <a:r>
              <a:rPr lang="ru-RU" sz="1800" b="1" dirty="0" smtClean="0">
                <a:latin typeface="Times New Roman" pitchFamily="18" charset="0"/>
              </a:rPr>
              <a:t>Основные показатели развития экономики Пермского муниципального района в соответствии с прогнозом социально-экономического развития Пермского муниципального района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323850" y="1617335"/>
          <a:ext cx="8534400" cy="5100786"/>
        </p:xfrm>
        <a:graphic>
          <a:graphicData uri="http://schemas.openxmlformats.org/drawingml/2006/table">
            <a:tbl>
              <a:tblPr/>
              <a:tblGrid>
                <a:gridCol w="2027238"/>
                <a:gridCol w="1147762"/>
                <a:gridCol w="1081088"/>
                <a:gridCol w="1046162"/>
                <a:gridCol w="1119188"/>
                <a:gridCol w="1057275"/>
                <a:gridCol w="1055687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Показатели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2012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2013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2014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2015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2016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2017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постоянного населения (в среднегодовом исчислении), чел.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104 785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105 347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105 919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106 491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107 066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75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Фонд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заработной платы, млн. чел.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7 756,8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8 298,8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8 846,5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9 501,1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10 251,7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6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Выручка  предприятий и организаций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14 500,8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13 687,0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14 521,9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15 262,5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16 147,8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17 165,1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757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инвестиций в основной капитал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заработная плата в экономике,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22 140,8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25 417,6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27100,0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потребительских цен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Образование за 2014 - 2017 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90175961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+mn-lt"/>
              </a:rPr>
              <a:t>Млн. </a:t>
            </a:r>
            <a:r>
              <a:rPr lang="ru-RU" sz="2000" dirty="0">
                <a:latin typeface="+mn-lt"/>
              </a:rPr>
              <a:t>руб.</a:t>
            </a:r>
          </a:p>
        </p:txBody>
      </p:sp>
      <p:sp>
        <p:nvSpPr>
          <p:cNvPr id="27655" name="TextBox 4"/>
          <p:cNvSpPr txBox="1">
            <a:spLocks noChangeArrowheads="1"/>
          </p:cNvSpPr>
          <p:nvPr/>
        </p:nvSpPr>
        <p:spPr bwMode="auto">
          <a:xfrm>
            <a:off x="2392802" y="2903458"/>
            <a:ext cx="830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16,2%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123728" y="2420888"/>
            <a:ext cx="1368152" cy="1944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Расходы на «Образование»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05231946"/>
              </p:ext>
            </p:extLst>
          </p:nvPr>
        </p:nvGraphicFramePr>
        <p:xfrm>
          <a:off x="107504" y="2204864"/>
          <a:ext cx="4357148" cy="4310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8330049"/>
              </p:ext>
            </p:extLst>
          </p:nvPr>
        </p:nvGraphicFramePr>
        <p:xfrm>
          <a:off x="4716016" y="2204864"/>
          <a:ext cx="4177604" cy="423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92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48018" cy="760273"/>
          </a:xfrm>
        </p:spPr>
        <p:txBody>
          <a:bodyPr/>
          <a:lstStyle/>
          <a:p>
            <a:pPr algn="ctr"/>
            <a:r>
              <a:rPr lang="ru-RU" dirty="0" smtClean="0"/>
              <a:t>Дошкольное образование, </a:t>
            </a:r>
            <a:r>
              <a:rPr lang="ru-RU" sz="3200" dirty="0" smtClean="0"/>
              <a:t>млн. руб.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57754005"/>
              </p:ext>
            </p:extLst>
          </p:nvPr>
        </p:nvGraphicFramePr>
        <p:xfrm>
          <a:off x="179512" y="1484784"/>
          <a:ext cx="8748018" cy="4813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508"/>
                <a:gridCol w="1470255"/>
                <a:gridCol w="1470255"/>
              </a:tblGrid>
              <a:tr h="69240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459728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оказание муниципальной услуги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323,4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377,4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8676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здания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размещения</a:t>
                      </a:r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детского сада в с. </a:t>
                      </a:r>
                      <a:r>
                        <a:rPr lang="ru-RU" sz="2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Гамово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04026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оборудования и ремонт детских садов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00482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 семьям, имеющим детей в возрасте от 3 до 5 лет, не посещающих МДОУ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льгот по родительской плате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92334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мер социальной поддержки педагогическим работникам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2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52540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2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405,9</a:t>
                      </a:r>
                      <a:endParaRPr lang="ru-RU" sz="2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525,8</a:t>
                      </a: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477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94" y="436479"/>
            <a:ext cx="8125995" cy="760273"/>
          </a:xfrm>
        </p:spPr>
        <p:txBody>
          <a:bodyPr/>
          <a:lstStyle/>
          <a:p>
            <a:pPr algn="ctr"/>
            <a:r>
              <a:rPr lang="ru-RU" dirty="0"/>
              <a:t>Общее </a:t>
            </a:r>
            <a:r>
              <a:rPr lang="ru-RU" dirty="0" smtClean="0"/>
              <a:t>образование,  </a:t>
            </a:r>
            <a:r>
              <a:rPr lang="ru-RU" sz="3200" dirty="0" err="1" smtClean="0"/>
              <a:t>млн.руб</a:t>
            </a:r>
            <a:r>
              <a:rPr lang="ru-RU" sz="3200" dirty="0"/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11679269"/>
              </p:ext>
            </p:extLst>
          </p:nvPr>
        </p:nvGraphicFramePr>
        <p:xfrm>
          <a:off x="107504" y="1217847"/>
          <a:ext cx="8712968" cy="521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1295138"/>
                <a:gridCol w="1297150"/>
              </a:tblGrid>
              <a:tr h="371578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6365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оказание муниципальной услуги </a:t>
                      </a:r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общему образованию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742,8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818,5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894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Доплаты за классное руководство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льгот по родительской плате и бесплатного питания в школах детям-инвалидам, учащимся коррекционных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классов</a:t>
                      </a:r>
                      <a:endParaRPr lang="ru-RU" sz="2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3653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мер социальной поддержки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учащимся из малоимущих семей</a:t>
                      </a:r>
                      <a:endParaRPr lang="ru-RU" sz="2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обеспечению безопасности в школах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1118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мер социальной поддержки педагогическим работникам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391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Приведение в нормативное состояние </a:t>
                      </a:r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общеобразовательных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99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Мобильный учитель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9653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на общее образование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1070,2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387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5"/>
            <a:ext cx="8568952" cy="1224136"/>
          </a:xfrm>
        </p:spPr>
        <p:txBody>
          <a:bodyPr/>
          <a:lstStyle/>
          <a:p>
            <a:pPr algn="ctr"/>
            <a:r>
              <a:rPr lang="ru-RU" sz="3200" dirty="0" smtClean="0"/>
              <a:t>Дополнительное образование, молодежная политика  и оздоровление детей</a:t>
            </a:r>
            <a:r>
              <a:rPr lang="ru-RU" sz="2800" dirty="0" smtClean="0"/>
              <a:t>, млн. руб.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55736992"/>
              </p:ext>
            </p:extLst>
          </p:nvPr>
        </p:nvGraphicFramePr>
        <p:xfrm>
          <a:off x="323528" y="1741001"/>
          <a:ext cx="8568953" cy="4222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469"/>
                <a:gridCol w="1858275"/>
                <a:gridCol w="1872209"/>
              </a:tblGrid>
              <a:tr h="463863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на оказание муниципальной услуги по дополнительному образованию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89,7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12827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Молодежная политика и оздоровление детей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25,3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27,1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Софинансирование</a:t>
                      </a:r>
                      <a:r>
                        <a:rPr lang="ru-RU" sz="2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проекта "Спортивный клуб + спортивный сертификат</a:t>
                      </a:r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19,9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11,6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Приобретение оборудования, мебели,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инструментов</a:t>
                      </a:r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и ремонт детских школ искусств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0,6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14,4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988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936104"/>
          </a:xfrm>
        </p:spPr>
        <p:txBody>
          <a:bodyPr/>
          <a:lstStyle/>
          <a:p>
            <a:pPr algn="ctr"/>
            <a:r>
              <a:rPr lang="ru-RU" sz="3200" dirty="0" smtClean="0"/>
              <a:t>Расходы бюджета на здравоохранение</a:t>
            </a:r>
            <a:br>
              <a:rPr lang="ru-RU" sz="3200" dirty="0" smtClean="0"/>
            </a:br>
            <a:r>
              <a:rPr lang="ru-RU" sz="3200" dirty="0" smtClean="0"/>
              <a:t>2014-2015 годы</a:t>
            </a:r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3011355"/>
            <a:ext cx="1584176" cy="9144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rgbClr val="E5FCFF"/>
                </a:solidFill>
              </a:rPr>
              <a:t>Местный бюджет</a:t>
            </a:r>
          </a:p>
          <a:p>
            <a:pPr lvl="0" algn="ctr"/>
            <a:r>
              <a:rPr lang="ru-RU" sz="1400" b="1" dirty="0">
                <a:solidFill>
                  <a:srgbClr val="E5FCFF"/>
                </a:solidFill>
              </a:rPr>
              <a:t> 8,7 млн. руб.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0185" y="3002419"/>
            <a:ext cx="2448272" cy="982489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rgbClr val="E5FCFF"/>
                </a:solidFill>
              </a:rPr>
              <a:t>Планируется привлечь из краевого бюджета               20,6 млн.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21476" y="4221088"/>
            <a:ext cx="341482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ФАП в с. Янычи;</a:t>
            </a:r>
          </a:p>
          <a:p>
            <a:pPr lvl="0"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ФАП в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д.Суздалы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СВА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д.Ванюки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8373" y="2702356"/>
            <a:ext cx="1224136" cy="160739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128,5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млн.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руб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Овал 6"/>
          <p:cNvSpPr/>
          <p:nvPr/>
        </p:nvSpPr>
        <p:spPr>
          <a:xfrm>
            <a:off x="768447" y="1628800"/>
            <a:ext cx="122406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2014 год</a:t>
            </a:r>
          </a:p>
          <a:p>
            <a:pPr algn="ctr"/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3039965"/>
            <a:ext cx="1800200" cy="9144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Внебюджетные средства                       8,0 млн. руб. </a:t>
            </a:r>
            <a:endParaRPr lang="ru-RU" sz="1400" b="1" dirty="0"/>
          </a:p>
        </p:txBody>
      </p:sp>
      <p:sp>
        <p:nvSpPr>
          <p:cNvPr id="9" name="Овал 8"/>
          <p:cNvSpPr/>
          <p:nvPr/>
        </p:nvSpPr>
        <p:spPr>
          <a:xfrm>
            <a:off x="4963674" y="1772816"/>
            <a:ext cx="1192502" cy="10514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2015 год</a:t>
            </a:r>
            <a:endParaRPr lang="ru-RU" sz="16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491880" y="2492896"/>
            <a:ext cx="1471794" cy="547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9" idx="4"/>
            <a:endCxn id="3" idx="0"/>
          </p:cNvCxnSpPr>
          <p:nvPr/>
        </p:nvCxnSpPr>
        <p:spPr>
          <a:xfrm>
            <a:off x="5559925" y="2824305"/>
            <a:ext cx="14396" cy="178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0"/>
          </p:cNvCxnSpPr>
          <p:nvPr/>
        </p:nvCxnSpPr>
        <p:spPr>
          <a:xfrm>
            <a:off x="6156176" y="2492896"/>
            <a:ext cx="1764196" cy="547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491880" y="3954365"/>
            <a:ext cx="1728192" cy="266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4" idx="0"/>
          </p:cNvCxnSpPr>
          <p:nvPr/>
        </p:nvCxnSpPr>
        <p:spPr>
          <a:xfrm>
            <a:off x="5420874" y="3984908"/>
            <a:ext cx="108012" cy="236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2"/>
          </p:cNvCxnSpPr>
          <p:nvPr/>
        </p:nvCxnSpPr>
        <p:spPr>
          <a:xfrm flipH="1">
            <a:off x="5724128" y="3954365"/>
            <a:ext cx="2196244" cy="266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на Социальную политику за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31987540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+mn-lt"/>
              </a:rPr>
              <a:t>млн. </a:t>
            </a:r>
            <a:r>
              <a:rPr lang="ru-RU" sz="2000" dirty="0">
                <a:latin typeface="+mn-lt"/>
              </a:rPr>
              <a:t>руб.</a:t>
            </a:r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 rot="10800000" flipV="1">
            <a:off x="2771800" y="2708751"/>
            <a:ext cx="9367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-6,2%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3"/>
            <a:ext cx="8568952" cy="648072"/>
          </a:xfrm>
        </p:spPr>
        <p:txBody>
          <a:bodyPr/>
          <a:lstStyle/>
          <a:p>
            <a:pPr algn="ctr"/>
            <a:r>
              <a:rPr lang="ru-RU" sz="3200" dirty="0" smtClean="0"/>
              <a:t>Социальная политика</a:t>
            </a:r>
            <a:r>
              <a:rPr lang="ru-RU" sz="2800" dirty="0" smtClean="0"/>
              <a:t>, млн. руб.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00614098"/>
              </p:ext>
            </p:extLst>
          </p:nvPr>
        </p:nvGraphicFramePr>
        <p:xfrm>
          <a:off x="251520" y="1052736"/>
          <a:ext cx="8568953" cy="5594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1584176"/>
                <a:gridCol w="1296145"/>
              </a:tblGrid>
              <a:tr h="463863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мер социальной поддержки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работникам социальной сферы по оплате ЖКУ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49,9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45,0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мер социальной поддержки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педагогическим работникам 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07666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Улучшение жилищных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условий граждан (молодых семей, работников АПК и социальной сферы)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15,5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9,9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Обеспечение жильем в соответствии с федеральным законом «О ветеранах»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8,8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12,9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Компенсация части родительской платы за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присмотр и уход за ребенком в детсадах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17,8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18,0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Обеспечение работников бюджетной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сферы путевками на санаторно-курортное лечение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1,3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Стипендии учащимся</a:t>
                      </a:r>
                      <a:r>
                        <a:rPr lang="ru-RU" sz="2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10-х и 11-х классов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Пенсии за выслугу лет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5,2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4,3</a:t>
                      </a:r>
                      <a:endParaRPr lang="ru-RU" sz="2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3716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Культуру за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68045774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68952" cy="720080"/>
          </a:xfrm>
        </p:spPr>
        <p:txBody>
          <a:bodyPr/>
          <a:lstStyle/>
          <a:p>
            <a:pPr algn="ctr"/>
            <a:r>
              <a:rPr lang="ru-RU" sz="3200" dirty="0" smtClean="0"/>
              <a:t>Культура</a:t>
            </a:r>
            <a:r>
              <a:rPr lang="ru-RU" sz="2800" dirty="0" smtClean="0"/>
              <a:t>, млн. руб.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30267283"/>
              </p:ext>
            </p:extLst>
          </p:nvPr>
        </p:nvGraphicFramePr>
        <p:xfrm>
          <a:off x="251520" y="1484784"/>
          <a:ext cx="8352928" cy="4927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1008112"/>
                <a:gridCol w="1584176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Музеи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4,1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Мероприятия в сфере культуры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10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Строительство дома культуры в с. Н-Муллы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30,5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Реконструкция помещений для размещения ДШИ в </a:t>
                      </a:r>
                      <a:r>
                        <a:rPr lang="ru-RU" sz="2400" b="0" i="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с.Усть</a:t>
                      </a:r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-качка и в </a:t>
                      </a:r>
                      <a:r>
                        <a:rPr lang="ru-RU" sz="2400" b="0" i="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с.Лобаново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1,2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Строительство дома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культуры в с. </a:t>
                      </a:r>
                      <a:r>
                        <a:rPr lang="ru-RU" sz="2400" b="0" i="0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Бершеть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4,0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Ремонт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домов культуры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Содержание архива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6,0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7,7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Содержание управления по делам культуры молодежи и спорта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5,0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5,4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20,5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53,6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332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5257800" y="612775"/>
            <a:ext cx="1325563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sz="1200" dirty="0" smtClean="0">
              <a:latin typeface="Arial Black" pitchFamily="34" charset="0"/>
            </a:endParaRPr>
          </a:p>
          <a:p>
            <a:pPr eaLnBrk="1" hangingPunct="1"/>
            <a:endParaRPr lang="ru-RU" sz="1200" dirty="0" smtClean="0">
              <a:latin typeface="Arial Black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782662"/>
          </a:xfrm>
        </p:spPr>
        <p:txBody>
          <a:bodyPr/>
          <a:lstStyle/>
          <a:p>
            <a:pPr algn="ctr" eaLnBrk="1" hangingPunct="1"/>
            <a:r>
              <a:rPr lang="ru-RU" sz="2700" b="1" dirty="0" smtClean="0">
                <a:latin typeface="Times New Roman" pitchFamily="18" charset="0"/>
              </a:rPr>
              <a:t>Основные характеристики бюджета Пермского района на 2014 - 2015 годы, млн. рублей</a:t>
            </a:r>
          </a:p>
        </p:txBody>
      </p:sp>
      <p:graphicFrame>
        <p:nvGraphicFramePr>
          <p:cNvPr id="446467" name="Group 3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784530" cy="5059609"/>
        </p:xfrm>
        <a:graphic>
          <a:graphicData uri="http://schemas.openxmlformats.org/drawingml/2006/table">
            <a:tbl>
              <a:tblPr/>
              <a:tblGrid>
                <a:gridCol w="2519834"/>
                <a:gridCol w="1584176"/>
                <a:gridCol w="1656184"/>
                <a:gridCol w="1534572"/>
                <a:gridCol w="1489764"/>
              </a:tblGrid>
              <a:tr h="49376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2014 год (первоначальный план)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 год (первоначальный план)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2 241,8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2 342,2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100,4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104,5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8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2 312,9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2 392,8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79,9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103,5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0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-71,1</a:t>
                      </a:r>
                      <a:endParaRPr kumimoji="0" lang="ru-RU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-50,6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20,5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71,2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Физическую культуру и спорт за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3219664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+mn-lt"/>
              </a:rPr>
              <a:t>млн. </a:t>
            </a:r>
            <a:r>
              <a:rPr lang="ru-RU" sz="2000" dirty="0">
                <a:latin typeface="+mn-lt"/>
              </a:rPr>
              <a:t>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568952" cy="576064"/>
          </a:xfrm>
        </p:spPr>
        <p:txBody>
          <a:bodyPr/>
          <a:lstStyle/>
          <a:p>
            <a:pPr algn="ctr"/>
            <a:r>
              <a:rPr lang="ru-RU" sz="3200" dirty="0" smtClean="0"/>
              <a:t>Физическая культура и спорт</a:t>
            </a:r>
            <a:r>
              <a:rPr lang="ru-RU" sz="2800" dirty="0" smtClean="0"/>
              <a:t>, млн. руб.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72411297"/>
              </p:ext>
            </p:extLst>
          </p:nvPr>
        </p:nvGraphicFramePr>
        <p:xfrm>
          <a:off x="395536" y="1340768"/>
          <a:ext cx="8568953" cy="4437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1584176"/>
                <a:gridCol w="1584177"/>
              </a:tblGrid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</a:tr>
              <a:tr h="7851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и услуги в области физической культуры и  спорта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20,8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24,2</a:t>
                      </a:r>
                    </a:p>
                  </a:txBody>
                  <a:tcPr marL="9525" marR="9525" marT="9525" marB="0" anchor="ctr"/>
                </a:tc>
              </a:tr>
              <a:tr h="78518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Приобретение оборудования, мебели и инвентаря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для МАУ «</a:t>
                      </a:r>
                      <a:r>
                        <a:rPr lang="ru-RU" sz="2400" b="0" i="0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Красава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5,7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8354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Строительство ФОК </a:t>
                      </a:r>
                      <a:r>
                        <a:rPr lang="ru-RU" sz="2400" b="0" i="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Гамово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14,6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*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Приобретение универсального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спортивного зала в п. Ферма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15,4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0724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Строительство межшкольных стадионов</a:t>
                      </a:r>
                    </a:p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д. </a:t>
                      </a:r>
                      <a:r>
                        <a:rPr lang="ru-RU" sz="2400" b="0" i="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Ванюки</a:t>
                      </a:r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 п. </a:t>
                      </a:r>
                      <a:r>
                        <a:rPr lang="ru-RU" sz="2400" b="0" i="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Кукуштан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15,0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26,6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964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Ремонт</a:t>
                      </a:r>
                      <a:r>
                        <a:rPr lang="ru-RU" sz="24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дома спорта в с. </a:t>
                      </a:r>
                      <a:r>
                        <a:rPr lang="ru-RU" sz="2400" b="0" i="0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Платошино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1,6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5775573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* Планируется привлечь из федерального бюджета – 30,0 млн. руб., из краевого бюджета – 16,6 млн. руб.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42098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Общегосударственные вопросы за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49766534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+mn-lt"/>
              </a:rPr>
              <a:t>млн. </a:t>
            </a:r>
            <a:r>
              <a:rPr lang="ru-RU" sz="2000" dirty="0">
                <a:latin typeface="+mn-lt"/>
              </a:rPr>
              <a:t>руб.</a:t>
            </a:r>
          </a:p>
        </p:txBody>
      </p:sp>
      <p:sp>
        <p:nvSpPr>
          <p:cNvPr id="34824" name="TextBox 8"/>
          <p:cNvSpPr txBox="1">
            <a:spLocks noChangeArrowheads="1"/>
          </p:cNvSpPr>
          <p:nvPr/>
        </p:nvSpPr>
        <p:spPr bwMode="auto">
          <a:xfrm>
            <a:off x="2804998" y="2467635"/>
            <a:ext cx="6463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2,8%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195736" y="2204864"/>
            <a:ext cx="1578759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Национальную экономику за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51167369"/>
              </p:ext>
            </p:extLst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+mn-lt"/>
              </a:rPr>
              <a:t>млн. </a:t>
            </a:r>
            <a:r>
              <a:rPr lang="ru-RU" sz="2000" dirty="0">
                <a:latin typeface="+mn-lt"/>
              </a:rPr>
              <a:t>руб.</a:t>
            </a:r>
          </a:p>
        </p:txBody>
      </p:sp>
      <p:sp>
        <p:nvSpPr>
          <p:cNvPr id="32775" name="TextBox 6"/>
          <p:cNvSpPr txBox="1">
            <a:spLocks noChangeArrowheads="1"/>
          </p:cNvSpPr>
          <p:nvPr/>
        </p:nvSpPr>
        <p:spPr bwMode="auto">
          <a:xfrm>
            <a:off x="2699792" y="2413280"/>
            <a:ext cx="8640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12,1%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5"/>
            <a:ext cx="8568952" cy="792087"/>
          </a:xfrm>
        </p:spPr>
        <p:txBody>
          <a:bodyPr/>
          <a:lstStyle/>
          <a:p>
            <a:pPr algn="ctr"/>
            <a:r>
              <a:rPr lang="ru-RU" sz="3200" dirty="0" smtClean="0"/>
              <a:t>Национальная экономика</a:t>
            </a:r>
            <a:r>
              <a:rPr lang="ru-RU" sz="2800" dirty="0" smtClean="0"/>
              <a:t>, млн. руб.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1981112"/>
              </p:ext>
            </p:extLst>
          </p:nvPr>
        </p:nvGraphicFramePr>
        <p:xfrm>
          <a:off x="251521" y="1196752"/>
          <a:ext cx="8640961" cy="4926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1584176"/>
                <a:gridCol w="1584177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Направления расходов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год</a:t>
                      </a:r>
                      <a:endParaRPr lang="ru-RU" sz="1600" dirty="0"/>
                    </a:p>
                  </a:txBody>
                  <a:tcPr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14,8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15,1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15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Водное хозяйство</a:t>
                      </a:r>
                      <a:r>
                        <a:rPr lang="ru-RU" sz="20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в том числе: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Реконструкция защитной дамбы обвалования с. Усть-Качка (1-3 этапы)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Капитальный ремонт ГТС пруда на р. Северная в д. Полуденная Пермского района</a:t>
                      </a:r>
                      <a:endParaRPr lang="ru-RU" sz="20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8,6</a:t>
                      </a:r>
                    </a:p>
                    <a:p>
                      <a:pPr algn="ctr" fontAlgn="ctr"/>
                      <a:endParaRPr lang="ru-RU" sz="20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  <a:p>
                      <a:pPr algn="ctr" fontAlgn="ctr"/>
                      <a:endParaRPr lang="ru-RU" sz="20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22,3</a:t>
                      </a:r>
                    </a:p>
                    <a:p>
                      <a:pPr algn="ctr" fontAlgn="b"/>
                      <a:endParaRPr lang="ru-RU" sz="20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21,5</a:t>
                      </a:r>
                    </a:p>
                    <a:p>
                      <a:pPr algn="ctr" fontAlgn="b"/>
                      <a:endParaRPr lang="ru-RU" sz="20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850,0</a:t>
                      </a:r>
                      <a:endParaRPr lang="ru-RU" sz="20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0511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Транспорт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Дорожное хозяйство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90,6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88,8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Содержание МКУ «Управление земельно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имущественными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ресурсами</a:t>
                      </a: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», МКУ УКС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45,1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48,6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Мероприятия в области строительства, архитектуры и градостроительства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11,1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25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Реализация МП «Экономическое развитие»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3,5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3,5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454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5"/>
            <a:ext cx="8568952" cy="792087"/>
          </a:xfrm>
        </p:spPr>
        <p:txBody>
          <a:bodyPr/>
          <a:lstStyle/>
          <a:p>
            <a:pPr algn="ctr"/>
            <a:r>
              <a:rPr lang="ru-RU" sz="3200" dirty="0" smtClean="0"/>
              <a:t>Дорожный фонд</a:t>
            </a:r>
            <a:r>
              <a:rPr lang="ru-RU" sz="2800" dirty="0" smtClean="0"/>
              <a:t>, млн. руб.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33916412"/>
              </p:ext>
            </p:extLst>
          </p:nvPr>
        </p:nvGraphicFramePr>
        <p:xfrm>
          <a:off x="251520" y="1484784"/>
          <a:ext cx="8496944" cy="5210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1296144"/>
                <a:gridCol w="144016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Направления расходов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2014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2015 год</a:t>
                      </a:r>
                      <a:endParaRPr lang="ru-RU" sz="18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дорог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47,0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50,4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5029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Реконструкция автомобильных дорог</a:t>
                      </a:r>
                      <a:r>
                        <a:rPr lang="ru-RU" sz="20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 в т. ч.: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 Реконструкция проезда от ул. С. Корнеева до ул. Большевистская в п. Сылва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 «</a:t>
                      </a:r>
                      <a:r>
                        <a:rPr lang="ru-RU" sz="2000" b="0" i="1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Кукуштан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-Оса-Чайковский»-Октябрьский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Кукуштан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(по ул. Сибирский тракт) – </a:t>
                      </a:r>
                      <a:r>
                        <a:rPr lang="ru-RU" sz="2000" b="0" i="1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Платошино</a:t>
                      </a:r>
                      <a:endParaRPr lang="ru-RU" sz="2000" b="0" i="1" u="none" strike="noStrike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 «Пермь-Екатеринбург» </a:t>
                      </a:r>
                      <a:r>
                        <a:rPr lang="ru-RU" sz="2000" b="0" i="1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Курашим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 «Горшки-</a:t>
                      </a:r>
                      <a:r>
                        <a:rPr lang="ru-RU" sz="2000" b="0" i="1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Новоильинск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»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 «</a:t>
                      </a:r>
                      <a:r>
                        <a:rPr lang="ru-RU" sz="2000" b="0" i="1" u="none" strike="noStrike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Гамово</a:t>
                      </a:r>
                      <a:r>
                        <a:rPr lang="ru-RU" sz="2000" b="0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-Заречная»</a:t>
                      </a:r>
                      <a:endParaRPr lang="ru-RU" sz="20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14,8</a:t>
                      </a:r>
                    </a:p>
                    <a:p>
                      <a:pPr algn="ctr" fontAlgn="ctr"/>
                      <a:endParaRPr lang="ru-RU" sz="20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8,0</a:t>
                      </a:r>
                    </a:p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1,1</a:t>
                      </a:r>
                    </a:p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3,7</a:t>
                      </a:r>
                    </a:p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0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5,5</a:t>
                      </a:r>
                    </a:p>
                    <a:p>
                      <a:pPr algn="ctr" fontAlgn="b"/>
                      <a:endParaRPr lang="ru-RU" sz="20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b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  <a:p>
                      <a:pPr algn="ctr" fontAlgn="b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1,4</a:t>
                      </a:r>
                    </a:p>
                    <a:p>
                      <a:pPr algn="ctr" fontAlgn="b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  <a:p>
                      <a:pPr algn="ctr" fontAlgn="b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  <a:p>
                      <a:pPr algn="ctr" fontAlgn="b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  <a:p>
                      <a:pPr algn="ctr" fontAlgn="b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1,0</a:t>
                      </a:r>
                      <a:endParaRPr lang="ru-RU" sz="20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327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Капитальный ремонт автомобильных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дорог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2,2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412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Ремонт дорог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28,8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30,7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219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Всего Дорожный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 фонд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90,6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88,8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219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*Планируется привлечь из Дорожного фонда Пермского края </a:t>
                      </a:r>
                      <a:endParaRPr lang="ru-RU" sz="20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129,0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60,3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98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Жилищно-коммунальное хозяйство за 2014 - 2017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6445588"/>
              </p:ext>
            </p:extLst>
          </p:nvPr>
        </p:nvGraphicFramePr>
        <p:xfrm>
          <a:off x="179512" y="1535113"/>
          <a:ext cx="8780338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179512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 smtClean="0">
                <a:latin typeface="+mn-lt"/>
              </a:rPr>
              <a:t>млн. </a:t>
            </a:r>
            <a:r>
              <a:rPr lang="ru-RU" sz="2000" dirty="0">
                <a:latin typeface="+mn-lt"/>
              </a:rPr>
              <a:t>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576064"/>
          </a:xfrm>
        </p:spPr>
        <p:txBody>
          <a:bodyPr/>
          <a:lstStyle/>
          <a:p>
            <a:pPr algn="ctr"/>
            <a:r>
              <a:rPr lang="ru-RU" sz="3200" b="1" dirty="0" smtClean="0"/>
              <a:t>Инвестиционные проекты в сфере ЖКХ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53834751"/>
              </p:ext>
            </p:extLst>
          </p:nvPr>
        </p:nvGraphicFramePr>
        <p:xfrm>
          <a:off x="467544" y="1412776"/>
          <a:ext cx="8424936" cy="582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808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объектов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Сумма,</a:t>
                      </a:r>
                      <a:r>
                        <a:rPr lang="ru-RU" sz="1600" baseline="0" dirty="0" smtClean="0"/>
                        <a:t> тыс. руб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Строительство сетей водоснабжения</a:t>
                      </a:r>
                      <a:r>
                        <a:rPr lang="ru-RU" baseline="0" dirty="0" smtClean="0"/>
                        <a:t> в с. </a:t>
                      </a:r>
                      <a:r>
                        <a:rPr lang="ru-RU" baseline="0" dirty="0" err="1" smtClean="0"/>
                        <a:t>Гамово</a:t>
                      </a:r>
                      <a:r>
                        <a:rPr lang="ru-RU" baseline="0" dirty="0" smtClean="0"/>
                        <a:t> по ул. Западная, Целинная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060,1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Распределительный газопровод в п. Сылва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1 772,5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Реконструкция газовой котельной в с. Фролы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10 569,0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Реконструкция водопровода и скважины, расположенных в </a:t>
                      </a:r>
                      <a:r>
                        <a:rPr lang="ru-RU" dirty="0" err="1" smtClean="0"/>
                        <a:t>Хохловском</a:t>
                      </a:r>
                      <a:r>
                        <a:rPr lang="ru-RU" dirty="0" smtClean="0"/>
                        <a:t> сельском поселении (ПИР)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336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Строительство распределительного газопровода в </a:t>
                      </a:r>
                      <a:r>
                        <a:rPr lang="ru-RU" dirty="0" err="1" smtClean="0"/>
                        <a:t>с.Гамово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646,8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Реконструкция газовой котельной</a:t>
                      </a:r>
                      <a:r>
                        <a:rPr lang="ru-RU" baseline="0" dirty="0" smtClean="0"/>
                        <a:t> д. Мостовая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1 000,0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Реконструкция</a:t>
                      </a:r>
                      <a:r>
                        <a:rPr lang="ru-RU" baseline="0" dirty="0" smtClean="0"/>
                        <a:t> газовой котельной в д. </a:t>
                      </a:r>
                      <a:r>
                        <a:rPr lang="ru-RU" baseline="0" dirty="0" err="1" smtClean="0"/>
                        <a:t>Ванюки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6 500,0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Строительство газовой котельной по ул. Некрасова</a:t>
                      </a:r>
                      <a:r>
                        <a:rPr lang="ru-RU" baseline="0" dirty="0" smtClean="0"/>
                        <a:t> в п. Ферма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8 000,0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Строительство газовой котельной по ул. Луговая</a:t>
                      </a:r>
                      <a:r>
                        <a:rPr lang="ru-RU" baseline="0" dirty="0" smtClean="0"/>
                        <a:t> в п. Ферма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5 000,0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9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Строительство</a:t>
                      </a:r>
                      <a:r>
                        <a:rPr lang="ru-RU" baseline="0" dirty="0" smtClean="0"/>
                        <a:t> газовых модульных котельных для жилых домов по ул. Некрасова,4,6 в п. Ферма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2 200,0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38 148,4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76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701824"/>
          </a:xfrm>
        </p:spPr>
        <p:txBody>
          <a:bodyPr/>
          <a:lstStyle/>
          <a:p>
            <a:pPr algn="ctr"/>
            <a:r>
              <a:rPr lang="ru-RU" sz="2200" dirty="0" smtClean="0"/>
              <a:t>Расходы на реализацию муниципальных программ </a:t>
            </a:r>
            <a:br>
              <a:rPr lang="ru-RU" sz="2200" dirty="0" smtClean="0"/>
            </a:br>
            <a:r>
              <a:rPr lang="ru-RU" sz="2200" dirty="0" smtClean="0"/>
              <a:t>2015 год, млн. руб.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60106395"/>
              </p:ext>
            </p:extLst>
          </p:nvPr>
        </p:nvGraphicFramePr>
        <p:xfrm>
          <a:off x="179512" y="1340768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990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62" y="404665"/>
            <a:ext cx="8229600" cy="720080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Инвестиционные расходы на 2015 год, млн. руб.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755650" y="6027677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52316006"/>
              </p:ext>
            </p:extLst>
          </p:nvPr>
        </p:nvGraphicFramePr>
        <p:xfrm>
          <a:off x="251520" y="1203104"/>
          <a:ext cx="8640960" cy="49421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6304"/>
                <a:gridCol w="1152128"/>
                <a:gridCol w="1080120"/>
                <a:gridCol w="1152128"/>
                <a:gridCol w="1224136"/>
                <a:gridCol w="1296144"/>
              </a:tblGrid>
              <a:tr h="56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Наименование отраслей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Всего, 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Бюджет района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Бюджеты поселений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Краевой и федеральный бюджет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Планируется привлечь  дополнительно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4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Водное хозяйство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16,1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8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Дорожное</a:t>
                      </a:r>
                      <a:r>
                        <a:rPr lang="ru-RU" sz="1800" baseline="0" dirty="0" smtClean="0">
                          <a:effectLst/>
                        </a:rPr>
                        <a:t> хозяйство (дорожные фонды)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</a:t>
                      </a:r>
                      <a:endParaRPr lang="ru-RU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9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Жилищно-коммунальное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хозяйство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58,3</a:t>
                      </a:r>
                      <a:endParaRPr lang="ru-RU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Образование</a:t>
                      </a: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102,3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35,3</a:t>
                      </a:r>
                      <a:endParaRPr lang="ru-RU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67,0</a:t>
                      </a:r>
                      <a:endParaRPr lang="ru-RU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459,1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Здравоохранение</a:t>
                      </a: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Культура</a:t>
                      </a: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Физическая культура и спорт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1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ВСЕГО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274,8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97,1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67,7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110,0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568,6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700" b="1" dirty="0" smtClean="0">
                <a:latin typeface="Times New Roman" pitchFamily="18" charset="0"/>
              </a:rPr>
              <a:t>Основные характеристики бюджета Пермского района на 2016 - 2017 годы, млн. рублей</a:t>
            </a:r>
          </a:p>
        </p:txBody>
      </p:sp>
      <p:graphicFrame>
        <p:nvGraphicFramePr>
          <p:cNvPr id="446467" name="Group 3"/>
          <p:cNvGraphicFramePr>
            <a:graphicFrameLocks noGrp="1"/>
          </p:cNvGraphicFramePr>
          <p:nvPr>
            <p:ph idx="1"/>
          </p:nvPr>
        </p:nvGraphicFramePr>
        <p:xfrm>
          <a:off x="107950" y="1700213"/>
          <a:ext cx="8856662" cy="4812109"/>
        </p:xfrm>
        <a:graphic>
          <a:graphicData uri="http://schemas.openxmlformats.org/drawingml/2006/table">
            <a:tbl>
              <a:tblPr/>
              <a:tblGrid>
                <a:gridCol w="2196014"/>
                <a:gridCol w="1800698"/>
                <a:gridCol w="1786176"/>
                <a:gridCol w="1511878"/>
                <a:gridCol w="1561896"/>
              </a:tblGrid>
              <a:tr h="8229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2016 год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2017 год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 2017 год к 2014 году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2 251,9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2 152,1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-99,8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95,6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2 228,9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2136,1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-92,8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95,8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23,0</a:t>
                      </a:r>
                      <a:endParaRPr kumimoji="0" lang="ru-RU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16,0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-7,0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69,6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57263" y="2565400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39940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496944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</a:rPr>
              <a:t>Динамика поступления </a:t>
            </a:r>
            <a:r>
              <a:rPr lang="ru-RU" sz="2400" b="1" dirty="0" smtClean="0">
                <a:latin typeface="Times New Roman" pitchFamily="18" charset="0"/>
              </a:rPr>
              <a:t>доходов в бюджет                    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Пермского муниципального района на 2014-2017 годы</a:t>
            </a:r>
            <a:endParaRPr lang="ru-RU" sz="2400" b="1" dirty="0"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251520" y="1628800"/>
          <a:ext cx="8743950" cy="4872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4EC96B-112A-4213-83E9-5F1949E32898}" type="slidenum">
              <a:rPr lang="ru-RU" sz="1800" smtClean="0">
                <a:solidFill>
                  <a:srgbClr val="FFFFFF"/>
                </a:solidFill>
              </a:rPr>
              <a:pPr eaLnBrk="1" hangingPunct="1"/>
              <a:t>5</a:t>
            </a:fld>
            <a:endParaRPr lang="ru-RU" sz="1800" smtClean="0">
              <a:solidFill>
                <a:srgbClr val="FFFFFF"/>
              </a:solidFill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539552" y="6278562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7452320" y="1700808"/>
            <a:ext cx="151216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800" dirty="0">
                <a:cs typeface="Times New Roman" pitchFamily="18" charset="0"/>
              </a:rPr>
              <a:t>млн. руб.</a:t>
            </a:r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5652120" y="3356992"/>
            <a:ext cx="856111" cy="35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1600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496944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</a:rPr>
              <a:t>Динамика поступления </a:t>
            </a:r>
            <a:r>
              <a:rPr lang="ru-RU" sz="2400" b="1" dirty="0" smtClean="0">
                <a:latin typeface="Times New Roman" pitchFamily="18" charset="0"/>
              </a:rPr>
              <a:t>доходов в бюджет                    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Пермского муниципального района на 2014-2017 годы</a:t>
            </a:r>
            <a:endParaRPr lang="ru-RU" sz="2400" b="1" dirty="0"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251520" y="1628800"/>
          <a:ext cx="8743950" cy="4872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4EC96B-112A-4213-83E9-5F1949E32898}" type="slidenum">
              <a:rPr lang="ru-RU" sz="1800" smtClean="0">
                <a:solidFill>
                  <a:srgbClr val="FFFFFF"/>
                </a:solidFill>
              </a:rPr>
              <a:pPr eaLnBrk="1" hangingPunct="1"/>
              <a:t>6</a:t>
            </a:fld>
            <a:endParaRPr lang="ru-RU" sz="1800" smtClean="0">
              <a:solidFill>
                <a:srgbClr val="FFFFFF"/>
              </a:solidFill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539552" y="6278562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179388" y="1700213"/>
            <a:ext cx="1630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 dirty="0">
                <a:latin typeface="Arial" charset="0"/>
              </a:rPr>
              <a:t>млн. руб.</a:t>
            </a:r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5429256" y="3571876"/>
            <a:ext cx="856111" cy="35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1600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64704"/>
            <a:ext cx="8642350" cy="595784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и структура доходов бюджета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Пермского муниципального района на 2014-2017 годы</a:t>
            </a:r>
          </a:p>
        </p:txBody>
      </p:sp>
      <p:sp>
        <p:nvSpPr>
          <p:cNvPr id="1638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D9F2FA-143C-4A09-B196-20412AC519FE}" type="slidenum">
              <a:rPr lang="ru-RU" sz="1800" smtClean="0">
                <a:solidFill>
                  <a:srgbClr val="FFFFFF"/>
                </a:solidFill>
              </a:rPr>
              <a:pPr eaLnBrk="1" hangingPunct="1"/>
              <a:t>7</a:t>
            </a:fld>
            <a:endParaRPr lang="ru-RU" sz="1800" smtClean="0">
              <a:solidFill>
                <a:srgbClr val="FFFFFF"/>
              </a:solidFill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ph idx="1"/>
          </p:nvPr>
        </p:nvGraphicFramePr>
        <p:xfrm>
          <a:off x="107504" y="1844824"/>
          <a:ext cx="880630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79512" y="1340768"/>
            <a:ext cx="1296144" cy="43204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1800" dirty="0">
                <a:latin typeface="+mn-lt"/>
              </a:rPr>
              <a:t>млн. руб.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2627785" y="3068960"/>
            <a:ext cx="7920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600" b="1" dirty="0" smtClean="0"/>
              <a:t>64,4%</a:t>
            </a:r>
            <a:endParaRPr lang="ru-RU" sz="1600" b="1" dirty="0"/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 rot="10800000" flipV="1">
            <a:off x="2699792" y="4055586"/>
            <a:ext cx="7920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18,1%</a:t>
            </a:r>
            <a:endParaRPr lang="ru-RU" sz="1600" b="1" dirty="0"/>
          </a:p>
        </p:txBody>
      </p:sp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4499993" y="3458034"/>
            <a:ext cx="9361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1600" b="1" dirty="0" smtClean="0"/>
              <a:t>58,8%</a:t>
            </a:r>
            <a:endParaRPr lang="ru-RU" sz="1600" b="1" dirty="0"/>
          </a:p>
        </p:txBody>
      </p:sp>
      <p:sp>
        <p:nvSpPr>
          <p:cNvPr id="16393" name="TextBox 12"/>
          <p:cNvSpPr txBox="1">
            <a:spLocks noChangeArrowheads="1"/>
          </p:cNvSpPr>
          <p:nvPr/>
        </p:nvSpPr>
        <p:spPr bwMode="auto">
          <a:xfrm>
            <a:off x="2627784" y="4725144"/>
            <a:ext cx="10155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17,5%</a:t>
            </a:r>
            <a:endParaRPr lang="ru-RU" sz="1600" b="1" dirty="0"/>
          </a:p>
        </p:txBody>
      </p:sp>
      <p:sp>
        <p:nvSpPr>
          <p:cNvPr id="16394" name="TextBox 13"/>
          <p:cNvSpPr txBox="1">
            <a:spLocks noChangeArrowheads="1"/>
          </p:cNvSpPr>
          <p:nvPr/>
        </p:nvSpPr>
        <p:spPr bwMode="auto">
          <a:xfrm>
            <a:off x="4499992" y="4365104"/>
            <a:ext cx="10006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19,7%</a:t>
            </a:r>
            <a:endParaRPr lang="ru-RU" sz="1600" b="1" dirty="0"/>
          </a:p>
        </p:txBody>
      </p:sp>
      <p:sp>
        <p:nvSpPr>
          <p:cNvPr id="16395" name="TextBox 14"/>
          <p:cNvSpPr txBox="1">
            <a:spLocks noChangeArrowheads="1"/>
          </p:cNvSpPr>
          <p:nvPr/>
        </p:nvSpPr>
        <p:spPr bwMode="auto">
          <a:xfrm>
            <a:off x="4499992" y="4869160"/>
            <a:ext cx="10006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21,5%</a:t>
            </a:r>
            <a:endParaRPr lang="ru-RU" sz="1600" b="1" dirty="0"/>
          </a:p>
        </p:txBody>
      </p:sp>
      <p:sp>
        <p:nvSpPr>
          <p:cNvPr id="16396" name="TextBox 15"/>
          <p:cNvSpPr txBox="1">
            <a:spLocks noChangeArrowheads="1"/>
          </p:cNvSpPr>
          <p:nvPr/>
        </p:nvSpPr>
        <p:spPr bwMode="auto">
          <a:xfrm>
            <a:off x="6516688" y="3429000"/>
            <a:ext cx="7489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56,9%</a:t>
            </a:r>
            <a:endParaRPr lang="ru-RU" sz="1600" b="1" dirty="0"/>
          </a:p>
        </p:txBody>
      </p:sp>
      <p:sp>
        <p:nvSpPr>
          <p:cNvPr id="16397" name="TextBox 16"/>
          <p:cNvSpPr txBox="1">
            <a:spLocks noChangeArrowheads="1"/>
          </p:cNvSpPr>
          <p:nvPr/>
        </p:nvSpPr>
        <p:spPr bwMode="auto">
          <a:xfrm>
            <a:off x="6516216" y="4365104"/>
            <a:ext cx="7920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20,6%</a:t>
            </a:r>
            <a:endParaRPr lang="ru-RU" sz="1600" b="1" dirty="0"/>
          </a:p>
        </p:txBody>
      </p:sp>
      <p:sp>
        <p:nvSpPr>
          <p:cNvPr id="16398" name="TextBox 17"/>
          <p:cNvSpPr txBox="1">
            <a:spLocks noChangeArrowheads="1"/>
          </p:cNvSpPr>
          <p:nvPr/>
        </p:nvSpPr>
        <p:spPr bwMode="auto">
          <a:xfrm>
            <a:off x="6444208" y="5013176"/>
            <a:ext cx="821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22,5%</a:t>
            </a:r>
            <a:endParaRPr lang="ru-RU" sz="1600" b="1" dirty="0"/>
          </a:p>
        </p:txBody>
      </p:sp>
      <p:sp>
        <p:nvSpPr>
          <p:cNvPr id="16399" name="TextBox 18"/>
          <p:cNvSpPr txBox="1">
            <a:spLocks noChangeArrowheads="1"/>
          </p:cNvSpPr>
          <p:nvPr/>
        </p:nvSpPr>
        <p:spPr bwMode="auto">
          <a:xfrm>
            <a:off x="8342313" y="3429000"/>
            <a:ext cx="7489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62,2%</a:t>
            </a:r>
            <a:endParaRPr lang="ru-RU" sz="1600" b="1" dirty="0"/>
          </a:p>
        </p:txBody>
      </p:sp>
      <p:sp>
        <p:nvSpPr>
          <p:cNvPr id="16400" name="TextBox 19"/>
          <p:cNvSpPr txBox="1">
            <a:spLocks noChangeArrowheads="1"/>
          </p:cNvSpPr>
          <p:nvPr/>
        </p:nvSpPr>
        <p:spPr bwMode="auto">
          <a:xfrm>
            <a:off x="8361363" y="4149080"/>
            <a:ext cx="7489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13,4%</a:t>
            </a:r>
            <a:endParaRPr lang="ru-RU" sz="1600" b="1" dirty="0"/>
          </a:p>
        </p:txBody>
      </p:sp>
      <p:sp>
        <p:nvSpPr>
          <p:cNvPr id="16401" name="TextBox 20"/>
          <p:cNvSpPr txBox="1">
            <a:spLocks noChangeArrowheads="1"/>
          </p:cNvSpPr>
          <p:nvPr/>
        </p:nvSpPr>
        <p:spPr bwMode="auto">
          <a:xfrm>
            <a:off x="8361363" y="4653136"/>
            <a:ext cx="7489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24,4%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64704"/>
            <a:ext cx="8642350" cy="595784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и структура собственных доходов бюджета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Пермского муниципального района на 2014-2017 годы</a:t>
            </a:r>
          </a:p>
        </p:txBody>
      </p:sp>
      <p:sp>
        <p:nvSpPr>
          <p:cNvPr id="1638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D9F2FA-143C-4A09-B196-20412AC519FE}" type="slidenum">
              <a:rPr lang="ru-RU" sz="1800" smtClean="0">
                <a:solidFill>
                  <a:srgbClr val="FFFFFF"/>
                </a:solidFill>
              </a:rPr>
              <a:pPr eaLnBrk="1" hangingPunct="1"/>
              <a:t>8</a:t>
            </a:fld>
            <a:endParaRPr lang="ru-RU" sz="1800" smtClean="0">
              <a:solidFill>
                <a:srgbClr val="FFFFFF"/>
              </a:solidFill>
            </a:endParaRP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ph idx="1"/>
          </p:nvPr>
        </p:nvGraphicFramePr>
        <p:xfrm>
          <a:off x="0" y="1916832"/>
          <a:ext cx="880630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79512" y="1340768"/>
            <a:ext cx="1296144" cy="43204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1800" dirty="0">
                <a:latin typeface="+mn-lt"/>
              </a:rPr>
              <a:t>млн. руб.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 rot="10800000" flipV="1">
            <a:off x="2699792" y="2977566"/>
            <a:ext cx="7920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21,1%</a:t>
            </a:r>
            <a:endParaRPr lang="ru-RU" sz="1600" b="1" dirty="0"/>
          </a:p>
        </p:txBody>
      </p:sp>
      <p:sp>
        <p:nvSpPr>
          <p:cNvPr id="16393" name="TextBox 12"/>
          <p:cNvSpPr txBox="1">
            <a:spLocks noChangeArrowheads="1"/>
          </p:cNvSpPr>
          <p:nvPr/>
        </p:nvSpPr>
        <p:spPr bwMode="auto">
          <a:xfrm>
            <a:off x="2627784" y="4725144"/>
            <a:ext cx="10155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78,9%</a:t>
            </a:r>
            <a:endParaRPr lang="ru-RU" sz="1600" b="1" dirty="0"/>
          </a:p>
        </p:txBody>
      </p:sp>
      <p:sp>
        <p:nvSpPr>
          <p:cNvPr id="16394" name="TextBox 13"/>
          <p:cNvSpPr txBox="1">
            <a:spLocks noChangeArrowheads="1"/>
          </p:cNvSpPr>
          <p:nvPr/>
        </p:nvSpPr>
        <p:spPr bwMode="auto">
          <a:xfrm>
            <a:off x="4499992" y="2636912"/>
            <a:ext cx="10006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17,1%</a:t>
            </a:r>
            <a:endParaRPr lang="ru-RU" sz="1600" b="1" dirty="0"/>
          </a:p>
        </p:txBody>
      </p:sp>
      <p:sp>
        <p:nvSpPr>
          <p:cNvPr id="16395" name="TextBox 14"/>
          <p:cNvSpPr txBox="1">
            <a:spLocks noChangeArrowheads="1"/>
          </p:cNvSpPr>
          <p:nvPr/>
        </p:nvSpPr>
        <p:spPr bwMode="auto">
          <a:xfrm>
            <a:off x="4499992" y="4725144"/>
            <a:ext cx="10006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82,9%</a:t>
            </a:r>
            <a:endParaRPr lang="ru-RU" sz="1600" b="1" dirty="0"/>
          </a:p>
        </p:txBody>
      </p:sp>
      <p:sp>
        <p:nvSpPr>
          <p:cNvPr id="16397" name="TextBox 16"/>
          <p:cNvSpPr txBox="1">
            <a:spLocks noChangeArrowheads="1"/>
          </p:cNvSpPr>
          <p:nvPr/>
        </p:nvSpPr>
        <p:spPr bwMode="auto">
          <a:xfrm>
            <a:off x="6372200" y="2564904"/>
            <a:ext cx="9361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12,3%</a:t>
            </a:r>
            <a:endParaRPr lang="ru-RU" sz="1600" b="1" dirty="0"/>
          </a:p>
        </p:txBody>
      </p:sp>
      <p:sp>
        <p:nvSpPr>
          <p:cNvPr id="16398" name="TextBox 17"/>
          <p:cNvSpPr txBox="1">
            <a:spLocks noChangeArrowheads="1"/>
          </p:cNvSpPr>
          <p:nvPr/>
        </p:nvSpPr>
        <p:spPr bwMode="auto">
          <a:xfrm>
            <a:off x="6444208" y="4725144"/>
            <a:ext cx="821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87,7%</a:t>
            </a:r>
            <a:endParaRPr lang="ru-RU" sz="1600" b="1" dirty="0"/>
          </a:p>
        </p:txBody>
      </p:sp>
      <p:sp>
        <p:nvSpPr>
          <p:cNvPr id="16400" name="TextBox 19"/>
          <p:cNvSpPr txBox="1">
            <a:spLocks noChangeArrowheads="1"/>
          </p:cNvSpPr>
          <p:nvPr/>
        </p:nvSpPr>
        <p:spPr bwMode="auto">
          <a:xfrm>
            <a:off x="8361363" y="2492896"/>
            <a:ext cx="7489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10,0%</a:t>
            </a:r>
            <a:endParaRPr lang="ru-RU" sz="1600" b="1" dirty="0"/>
          </a:p>
        </p:txBody>
      </p:sp>
      <p:sp>
        <p:nvSpPr>
          <p:cNvPr id="16401" name="TextBox 20"/>
          <p:cNvSpPr txBox="1">
            <a:spLocks noChangeArrowheads="1"/>
          </p:cNvSpPr>
          <p:nvPr/>
        </p:nvSpPr>
        <p:spPr bwMode="auto">
          <a:xfrm>
            <a:off x="8361363" y="4653136"/>
            <a:ext cx="7489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/>
              <a:t>90,0%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20713"/>
            <a:ext cx="8642350" cy="7397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собственных доходов бюджета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Пермского муниципального района на 2015 год</a:t>
            </a:r>
          </a:p>
        </p:txBody>
      </p:sp>
      <p:sp>
        <p:nvSpPr>
          <p:cNvPr id="1741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4CD6C4-2A70-4ACD-AFE2-B2B4FD729B8B}" type="slidenum">
              <a:rPr lang="ru-RU" sz="1800" smtClean="0">
                <a:solidFill>
                  <a:srgbClr val="FFFFFF"/>
                </a:solidFill>
              </a:rPr>
              <a:pPr eaLnBrk="1" hangingPunct="1"/>
              <a:t>9</a:t>
            </a:fld>
            <a:endParaRPr lang="ru-RU" sz="1800" smtClean="0">
              <a:solidFill>
                <a:srgbClr val="FFFFFF"/>
              </a:solidFill>
            </a:endParaRPr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107685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2_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20372</TotalTime>
  <Words>2173</Words>
  <Application>Microsoft Office PowerPoint</Application>
  <PresentationFormat>Экран (4:3)</PresentationFormat>
  <Paragraphs>782</Paragraphs>
  <Slides>40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40</vt:i4>
      </vt:variant>
    </vt:vector>
  </HeadingPairs>
  <TitlesOfParts>
    <vt:vector size="42" baseType="lpstr">
      <vt:lpstr>2_Поток</vt:lpstr>
      <vt:lpstr>Городская</vt:lpstr>
      <vt:lpstr>Слайд 1</vt:lpstr>
      <vt:lpstr>Основные показатели развития экономики Пермского муниципального района в соответствии с прогнозом социально-экономического развития Пермского муниципального района </vt:lpstr>
      <vt:lpstr>Основные характеристики бюджета Пермского района на 2014 - 2015 годы, млн. рублей</vt:lpstr>
      <vt:lpstr>Основные характеристики бюджета Пермского района на 2016 - 2017 годы, млн. рублей</vt:lpstr>
      <vt:lpstr>Динамика поступления доходов в бюджет                      Пермского муниципального района на 2014-2017 годы</vt:lpstr>
      <vt:lpstr>Динамика поступления доходов в бюджет                      Пермского муниципального района на 2014-2017 годы</vt:lpstr>
      <vt:lpstr>Динамика и структура доходов бюджета  Пермского муниципального района на 2014-2017 годы</vt:lpstr>
      <vt:lpstr>Динамика и структура собственных доходов бюджета  Пермского муниципального района на 2014-2017 годы</vt:lpstr>
      <vt:lpstr>Структура собственных доходов бюджета  Пермского муниципального района на 2015 год</vt:lpstr>
      <vt:lpstr>Структура собственных доходов бюджета  Пермского муниципального района на 2015 год</vt:lpstr>
      <vt:lpstr>Динамика поступления налоговых доходов  на 2014 - 2017 годы</vt:lpstr>
      <vt:lpstr>Динамика поступления налога на доходы физических лиц на 2014 - 2017 годы</vt:lpstr>
      <vt:lpstr>Динамика поступления неналоговых доходов                                  на 2014-2017 годы</vt:lpstr>
      <vt:lpstr>Динамика расходов бюджета                                            Пермского муниципального района на 2014-2017 годы</vt:lpstr>
      <vt:lpstr>Формирование расходов бюджета                                     Пермского муниципального района на 2015-2017 годы</vt:lpstr>
      <vt:lpstr>Среднемесячная заработная плата</vt:lpstr>
      <vt:lpstr>Структура расходов бюджета                                            Пермского муниципального района на 2015 год</vt:lpstr>
      <vt:lpstr>Сравнение схем межбюджетного регулирования бюджетов поселений</vt:lpstr>
      <vt:lpstr>Объемы дотаций из бюджета Пермского  района, тыс. руб.</vt:lpstr>
      <vt:lpstr>Динамика расходов бюджета района на  Образование за 2014 - 2017  годы</vt:lpstr>
      <vt:lpstr>Расходы на «Образование»</vt:lpstr>
      <vt:lpstr>Дошкольное образование, млн. руб.</vt:lpstr>
      <vt:lpstr>Общее образование,  млн.руб.</vt:lpstr>
      <vt:lpstr>Дополнительное образование, молодежная политика  и оздоровление детей, млн. руб.</vt:lpstr>
      <vt:lpstr>Расходы бюджета на здравоохранение 2014-2015 годы</vt:lpstr>
      <vt:lpstr>Динамика расходов бюджета района  на Социальную политику за 2014 - 2017 годы</vt:lpstr>
      <vt:lpstr>Социальная политика, млн. руб.</vt:lpstr>
      <vt:lpstr>Динамика расходов бюджета района на  Культуру за 2014 - 2017 годы</vt:lpstr>
      <vt:lpstr>Культура, млн. руб.</vt:lpstr>
      <vt:lpstr>Динамика расходов бюджета района на  Физическую культуру и спорт за 2014 - 2017 годы</vt:lpstr>
      <vt:lpstr>Физическая культура и спорт, млн. руб.</vt:lpstr>
      <vt:lpstr>Динамика расходов бюджета района на Общегосударственные вопросы за 2014 - 2017 годы</vt:lpstr>
      <vt:lpstr>Динамика расходов бюджета района на  Национальную экономику за 2014 - 2017 годы</vt:lpstr>
      <vt:lpstr>Национальная экономика, млн. руб.</vt:lpstr>
      <vt:lpstr>Дорожный фонд, млн. руб.</vt:lpstr>
      <vt:lpstr>Динамика расходов бюджета района на  Жилищно-коммунальное хозяйство за 2014 - 2017 годы</vt:lpstr>
      <vt:lpstr>Инвестиционные проекты в сфере ЖКХ</vt:lpstr>
      <vt:lpstr>Расходы на реализацию муниципальных программ  2015 год, млн. руб.</vt:lpstr>
      <vt:lpstr>Инвестиционные расходы на 2015 год, млн. руб.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Министерства финансов Пермского края  о работе в 2007 году  и планах на 2008 год</dc:title>
  <dc:creator>User</dc:creator>
  <cp:lastModifiedBy>feu17-05</cp:lastModifiedBy>
  <cp:revision>1219</cp:revision>
  <cp:lastPrinted>2015-01-05T07:45:09Z</cp:lastPrinted>
  <dcterms:created xsi:type="dcterms:W3CDTF">2008-02-28T03:10:36Z</dcterms:created>
  <dcterms:modified xsi:type="dcterms:W3CDTF">2015-03-18T04:20:21Z</dcterms:modified>
</cp:coreProperties>
</file>