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423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4" r:id="rId12"/>
    <p:sldId id="425" r:id="rId13"/>
    <p:sldId id="426" r:id="rId14"/>
    <p:sldId id="421" r:id="rId15"/>
    <p:sldId id="405" r:id="rId16"/>
    <p:sldId id="376" r:id="rId17"/>
    <p:sldId id="403" r:id="rId18"/>
  </p:sldIdLst>
  <p:sldSz cx="9144000" cy="5715000" type="screen16x1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EBF2F9"/>
    <a:srgbClr val="00FF00"/>
    <a:srgbClr val="30DC5D"/>
    <a:srgbClr val="00CC66"/>
    <a:srgbClr val="00CC00"/>
    <a:srgbClr val="B40000"/>
    <a:srgbClr val="F7EFEF"/>
    <a:srgbClr val="32879E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5767" autoAdjust="0"/>
  </p:normalViewPr>
  <p:slideViewPr>
    <p:cSldViewPr>
      <p:cViewPr>
        <p:scale>
          <a:sx n="138" d="100"/>
          <a:sy n="138" d="100"/>
        </p:scale>
        <p:origin x="-882" y="5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788"/>
    </p:cViewPr>
  </p:sorterViewPr>
  <p:notesViewPr>
    <p:cSldViewPr>
      <p:cViewPr>
        <p:scale>
          <a:sx n="70" d="100"/>
          <a:sy n="70" d="100"/>
        </p:scale>
        <p:origin x="-4134" y="-3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-1.3911365644382512E-3"/>
                  <c:y val="-7.6186625258692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Гамовское </c:v>
                </c:pt>
                <c:pt idx="1">
                  <c:v>Платошинское </c:v>
                </c:pt>
                <c:pt idx="2">
                  <c:v>Пальниковское </c:v>
                </c:pt>
                <c:pt idx="3">
                  <c:v>Лобановское </c:v>
                </c:pt>
                <c:pt idx="4">
                  <c:v>Бершетское</c:v>
                </c:pt>
                <c:pt idx="5">
                  <c:v>Кукуштанское </c:v>
                </c:pt>
                <c:pt idx="6">
                  <c:v>Кондратовское </c:v>
                </c:pt>
                <c:pt idx="7">
                  <c:v>Юговское </c:v>
                </c:pt>
                <c:pt idx="8">
                  <c:v>Фроловское </c:v>
                </c:pt>
                <c:pt idx="9">
                  <c:v>Савинское </c:v>
                </c:pt>
                <c:pt idx="10">
                  <c:v>Култаевское </c:v>
                </c:pt>
                <c:pt idx="11">
                  <c:v>Двуреченское </c:v>
                </c:pt>
                <c:pt idx="12">
                  <c:v>Сылвенское </c:v>
                </c:pt>
                <c:pt idx="13">
                  <c:v>Хохловское </c:v>
                </c:pt>
                <c:pt idx="14">
                  <c:v>Заболотское </c:v>
                </c:pt>
                <c:pt idx="15">
                  <c:v>Усть-Качкинское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39.978894555186336</c:v>
                </c:pt>
                <c:pt idx="1">
                  <c:v>36.397176642014131</c:v>
                </c:pt>
                <c:pt idx="2">
                  <c:v>42.62583232874551</c:v>
                </c:pt>
                <c:pt idx="3">
                  <c:v>33.822680241840025</c:v>
                </c:pt>
                <c:pt idx="4">
                  <c:v>39.316542110858933</c:v>
                </c:pt>
                <c:pt idx="5">
                  <c:v>39.249653711025289</c:v>
                </c:pt>
                <c:pt idx="6">
                  <c:v>37.67896067123813</c:v>
                </c:pt>
                <c:pt idx="7">
                  <c:v>29.007669852952933</c:v>
                </c:pt>
                <c:pt idx="8">
                  <c:v>34.316082686869052</c:v>
                </c:pt>
                <c:pt idx="9">
                  <c:v>24.687746682719325</c:v>
                </c:pt>
                <c:pt idx="10">
                  <c:v>25.064451957987082</c:v>
                </c:pt>
                <c:pt idx="11">
                  <c:v>28.105349716788997</c:v>
                </c:pt>
                <c:pt idx="12">
                  <c:v>38.155733584061863</c:v>
                </c:pt>
                <c:pt idx="13">
                  <c:v>33.199908174828757</c:v>
                </c:pt>
                <c:pt idx="14">
                  <c:v>26.444667179884213</c:v>
                </c:pt>
                <c:pt idx="15">
                  <c:v>30.851122156951348</c:v>
                </c:pt>
                <c:pt idx="16">
                  <c:v>23.672007651602939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9"/>
              <c:layout>
                <c:manualLayout>
                  <c:x val="-1.4621583264941888E-2"/>
                  <c:y val="-1.5821885423583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310909453407498E-2"/>
                  <c:y val="-3.2638429879782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8516322768261397E-2"/>
                  <c:y val="-1.6525296706392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2019300722858748E-3"/>
                  <c:y val="-1.9923496872440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Гамовское </c:v>
                </c:pt>
                <c:pt idx="1">
                  <c:v>Платошинское </c:v>
                </c:pt>
                <c:pt idx="2">
                  <c:v>Пальниковское </c:v>
                </c:pt>
                <c:pt idx="3">
                  <c:v>Лобановское </c:v>
                </c:pt>
                <c:pt idx="4">
                  <c:v>Бершетское</c:v>
                </c:pt>
                <c:pt idx="5">
                  <c:v>Кукуштанское </c:v>
                </c:pt>
                <c:pt idx="6">
                  <c:v>Кондратовское </c:v>
                </c:pt>
                <c:pt idx="7">
                  <c:v>Юговское </c:v>
                </c:pt>
                <c:pt idx="8">
                  <c:v>Фроловское </c:v>
                </c:pt>
                <c:pt idx="9">
                  <c:v>Савинское </c:v>
                </c:pt>
                <c:pt idx="10">
                  <c:v>Култаевское </c:v>
                </c:pt>
                <c:pt idx="11">
                  <c:v>Двуреченское </c:v>
                </c:pt>
                <c:pt idx="12">
                  <c:v>Сылвенское </c:v>
                </c:pt>
                <c:pt idx="13">
                  <c:v>Хохловское </c:v>
                </c:pt>
                <c:pt idx="14">
                  <c:v>Заболотское </c:v>
                </c:pt>
                <c:pt idx="15">
                  <c:v>Усть-Качкинское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101.78257889407388</c:v>
                </c:pt>
                <c:pt idx="1">
                  <c:v>99.99699067108034</c:v>
                </c:pt>
                <c:pt idx="2">
                  <c:v>97.463642854458683</c:v>
                </c:pt>
                <c:pt idx="3">
                  <c:v>97.135496257023021</c:v>
                </c:pt>
                <c:pt idx="4">
                  <c:v>95.901520131160439</c:v>
                </c:pt>
                <c:pt idx="5">
                  <c:v>89.15170681167173</c:v>
                </c:pt>
                <c:pt idx="6">
                  <c:v>87.812179319940853</c:v>
                </c:pt>
                <c:pt idx="7">
                  <c:v>79.7</c:v>
                </c:pt>
                <c:pt idx="8">
                  <c:v>79.595354329709764</c:v>
                </c:pt>
                <c:pt idx="9">
                  <c:v>79.442569041043242</c:v>
                </c:pt>
                <c:pt idx="10">
                  <c:v>74.081636242728791</c:v>
                </c:pt>
                <c:pt idx="11">
                  <c:v>71.495379403317401</c:v>
                </c:pt>
                <c:pt idx="12">
                  <c:v>68.499418060309409</c:v>
                </c:pt>
                <c:pt idx="13">
                  <c:v>65.235864061367423</c:v>
                </c:pt>
                <c:pt idx="14">
                  <c:v>64.232758758463689</c:v>
                </c:pt>
                <c:pt idx="15">
                  <c:v>59.77542111459443</c:v>
                </c:pt>
                <c:pt idx="16">
                  <c:v>50.7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2.8446660048525073E-3"/>
                  <c:y val="-2.050805724428548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Гамовское </c:v>
                </c:pt>
                <c:pt idx="1">
                  <c:v>Платошинское </c:v>
                </c:pt>
                <c:pt idx="2">
                  <c:v>Пальниковское </c:v>
                </c:pt>
                <c:pt idx="3">
                  <c:v>Лобановское </c:v>
                </c:pt>
                <c:pt idx="4">
                  <c:v>Бершетское</c:v>
                </c:pt>
                <c:pt idx="5">
                  <c:v>Кукуштанское </c:v>
                </c:pt>
                <c:pt idx="6">
                  <c:v>Кондратовское </c:v>
                </c:pt>
                <c:pt idx="7">
                  <c:v>Юговское </c:v>
                </c:pt>
                <c:pt idx="8">
                  <c:v>Фроловское </c:v>
                </c:pt>
                <c:pt idx="9">
                  <c:v>Савинское </c:v>
                </c:pt>
                <c:pt idx="10">
                  <c:v>Култаевское </c:v>
                </c:pt>
                <c:pt idx="11">
                  <c:v>Двуреченское </c:v>
                </c:pt>
                <c:pt idx="12">
                  <c:v>Сылвенское </c:v>
                </c:pt>
                <c:pt idx="13">
                  <c:v>Хохловское </c:v>
                </c:pt>
                <c:pt idx="14">
                  <c:v>Заболотское </c:v>
                </c:pt>
                <c:pt idx="15">
                  <c:v>Усть-Качкинское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77.900000000000006</c:v>
                </c:pt>
                <c:pt idx="1">
                  <c:v>77.900000000000006</c:v>
                </c:pt>
                <c:pt idx="2">
                  <c:v>77.900000000000006</c:v>
                </c:pt>
                <c:pt idx="3">
                  <c:v>77.900000000000006</c:v>
                </c:pt>
                <c:pt idx="4">
                  <c:v>77.900000000000006</c:v>
                </c:pt>
                <c:pt idx="5">
                  <c:v>77.900000000000006</c:v>
                </c:pt>
                <c:pt idx="6">
                  <c:v>77.900000000000006</c:v>
                </c:pt>
                <c:pt idx="7">
                  <c:v>77.900000000000006</c:v>
                </c:pt>
                <c:pt idx="8">
                  <c:v>77.900000000000006</c:v>
                </c:pt>
                <c:pt idx="9">
                  <c:v>77.900000000000006</c:v>
                </c:pt>
                <c:pt idx="10">
                  <c:v>77.900000000000006</c:v>
                </c:pt>
                <c:pt idx="11">
                  <c:v>77.900000000000006</c:v>
                </c:pt>
                <c:pt idx="12">
                  <c:v>77.900000000000006</c:v>
                </c:pt>
                <c:pt idx="13">
                  <c:v>77.900000000000006</c:v>
                </c:pt>
                <c:pt idx="14">
                  <c:v>77.900000000000006</c:v>
                </c:pt>
                <c:pt idx="15">
                  <c:v>77.900000000000006</c:v>
                </c:pt>
                <c:pt idx="16">
                  <c:v>77.900000000000006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777152"/>
        <c:axId val="117778688"/>
      </c:lineChart>
      <c:catAx>
        <c:axId val="11777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7778688"/>
        <c:crosses val="autoZero"/>
        <c:auto val="1"/>
        <c:lblAlgn val="ctr"/>
        <c:lblOffset val="100"/>
        <c:noMultiLvlLbl val="0"/>
      </c:catAx>
      <c:valAx>
        <c:axId val="1177786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777152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Култаевское </c:v>
                </c:pt>
                <c:pt idx="2">
                  <c:v>Кондратовское </c:v>
                </c:pt>
                <c:pt idx="3">
                  <c:v>Кукуштанское </c:v>
                </c:pt>
                <c:pt idx="4">
                  <c:v>Лобановское </c:v>
                </c:pt>
                <c:pt idx="5">
                  <c:v>Двуреченское </c:v>
                </c:pt>
                <c:pt idx="6">
                  <c:v>Савинское </c:v>
                </c:pt>
                <c:pt idx="7">
                  <c:v>Фроловское </c:v>
                </c:pt>
                <c:pt idx="8">
                  <c:v>Юго-Камское </c:v>
                </c:pt>
                <c:pt idx="9">
                  <c:v>Гамовское </c:v>
                </c:pt>
                <c:pt idx="10">
                  <c:v>Усть-Качкинское </c:v>
                </c:pt>
                <c:pt idx="11">
                  <c:v>Бершетское </c:v>
                </c:pt>
                <c:pt idx="12">
                  <c:v>Заболотское </c:v>
                </c:pt>
                <c:pt idx="13">
                  <c:v>Юговское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2365</c:v>
                </c:pt>
                <c:pt idx="1">
                  <c:v>3150</c:v>
                </c:pt>
                <c:pt idx="2">
                  <c:v>2643</c:v>
                </c:pt>
                <c:pt idx="3">
                  <c:v>1648</c:v>
                </c:pt>
                <c:pt idx="4">
                  <c:v>1829</c:v>
                </c:pt>
                <c:pt idx="5">
                  <c:v>1326</c:v>
                </c:pt>
                <c:pt idx="6">
                  <c:v>1137</c:v>
                </c:pt>
                <c:pt idx="7">
                  <c:v>1181</c:v>
                </c:pt>
                <c:pt idx="8">
                  <c:v>1097</c:v>
                </c:pt>
                <c:pt idx="9">
                  <c:v>1169</c:v>
                </c:pt>
                <c:pt idx="10">
                  <c:v>1247</c:v>
                </c:pt>
                <c:pt idx="11">
                  <c:v>508</c:v>
                </c:pt>
                <c:pt idx="12">
                  <c:v>335</c:v>
                </c:pt>
                <c:pt idx="13">
                  <c:v>374</c:v>
                </c:pt>
                <c:pt idx="14">
                  <c:v>303</c:v>
                </c:pt>
                <c:pt idx="15">
                  <c:v>135</c:v>
                </c:pt>
                <c:pt idx="16">
                  <c:v>125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01.06.2020</c:v>
                </c:pt>
              </c:strCache>
            </c:strRef>
          </c:tx>
          <c:spPr>
            <a:solidFill>
              <a:srgbClr val="2FB60A"/>
            </a:solidFill>
            <a:ln>
              <a:solidFill>
                <a:srgbClr val="00FF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16"/>
            <c:invertIfNegative val="0"/>
            <c:bubble3D val="0"/>
          </c:dPt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Култаевское </c:v>
                </c:pt>
                <c:pt idx="2">
                  <c:v>Кондратовское </c:v>
                </c:pt>
                <c:pt idx="3">
                  <c:v>Кукуштанское </c:v>
                </c:pt>
                <c:pt idx="4">
                  <c:v>Лобановское </c:v>
                </c:pt>
                <c:pt idx="5">
                  <c:v>Двуреченское </c:v>
                </c:pt>
                <c:pt idx="6">
                  <c:v>Савинское </c:v>
                </c:pt>
                <c:pt idx="7">
                  <c:v>Фроловское </c:v>
                </c:pt>
                <c:pt idx="8">
                  <c:v>Юго-Камское </c:v>
                </c:pt>
                <c:pt idx="9">
                  <c:v>Гамовское </c:v>
                </c:pt>
                <c:pt idx="10">
                  <c:v>Усть-Качкинское </c:v>
                </c:pt>
                <c:pt idx="11">
                  <c:v>Бершетское </c:v>
                </c:pt>
                <c:pt idx="12">
                  <c:v>Заболотское </c:v>
                </c:pt>
                <c:pt idx="13">
                  <c:v>Юговское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2566</c:v>
                </c:pt>
                <c:pt idx="1">
                  <c:v>2231</c:v>
                </c:pt>
                <c:pt idx="2">
                  <c:v>1808</c:v>
                </c:pt>
                <c:pt idx="3">
                  <c:v>1246</c:v>
                </c:pt>
                <c:pt idx="4">
                  <c:v>1193</c:v>
                </c:pt>
                <c:pt idx="5">
                  <c:v>1004</c:v>
                </c:pt>
                <c:pt idx="6">
                  <c:v>964</c:v>
                </c:pt>
                <c:pt idx="7">
                  <c:v>893</c:v>
                </c:pt>
                <c:pt idx="8">
                  <c:v>884</c:v>
                </c:pt>
                <c:pt idx="9">
                  <c:v>859</c:v>
                </c:pt>
                <c:pt idx="10">
                  <c:v>768</c:v>
                </c:pt>
                <c:pt idx="11">
                  <c:v>444</c:v>
                </c:pt>
                <c:pt idx="12">
                  <c:v>357</c:v>
                </c:pt>
                <c:pt idx="13">
                  <c:v>282</c:v>
                </c:pt>
                <c:pt idx="14">
                  <c:v>192</c:v>
                </c:pt>
                <c:pt idx="15">
                  <c:v>105</c:v>
                </c:pt>
                <c:pt idx="16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01566720"/>
        <c:axId val="101576704"/>
      </c:barChart>
      <c:catAx>
        <c:axId val="10156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576704"/>
        <c:crosses val="autoZero"/>
        <c:auto val="1"/>
        <c:lblAlgn val="ctr"/>
        <c:lblOffset val="100"/>
        <c:noMultiLvlLbl val="0"/>
      </c:catAx>
      <c:valAx>
        <c:axId val="10157670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1566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-1.3911365644382512E-3"/>
                  <c:y val="-7.6186625258692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Платошинское</c:v>
                </c:pt>
                <c:pt idx="1">
                  <c:v>Бершетское</c:v>
                </c:pt>
                <c:pt idx="2">
                  <c:v>Заболотское</c:v>
                </c:pt>
                <c:pt idx="3">
                  <c:v>Лобановское</c:v>
                </c:pt>
                <c:pt idx="4">
                  <c:v>Сылвенское</c:v>
                </c:pt>
                <c:pt idx="5">
                  <c:v>Кукуштанское</c:v>
                </c:pt>
                <c:pt idx="6">
                  <c:v>Фроловское</c:v>
                </c:pt>
                <c:pt idx="7">
                  <c:v>Хохловское</c:v>
                </c:pt>
                <c:pt idx="8">
                  <c:v>Усть-Качкинское</c:v>
                </c:pt>
                <c:pt idx="9">
                  <c:v>Кондратовское</c:v>
                </c:pt>
                <c:pt idx="10">
                  <c:v>Двуреченское</c:v>
                </c:pt>
                <c:pt idx="11">
                  <c:v>Пальниковское</c:v>
                </c:pt>
                <c:pt idx="12">
                  <c:v>Гамовское</c:v>
                </c:pt>
                <c:pt idx="13">
                  <c:v>Юго-Камское</c:v>
                </c:pt>
                <c:pt idx="14">
                  <c:v>Култаевское</c:v>
                </c:pt>
                <c:pt idx="15">
                  <c:v>Юговское</c:v>
                </c:pt>
                <c:pt idx="16">
                  <c:v>Савинское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35.700000000000003</c:v>
                </c:pt>
                <c:pt idx="1">
                  <c:v>31.5</c:v>
                </c:pt>
                <c:pt idx="2">
                  <c:v>21.6</c:v>
                </c:pt>
                <c:pt idx="3">
                  <c:v>27.2</c:v>
                </c:pt>
                <c:pt idx="4">
                  <c:v>41.3</c:v>
                </c:pt>
                <c:pt idx="5">
                  <c:v>33.9</c:v>
                </c:pt>
                <c:pt idx="6">
                  <c:v>38</c:v>
                </c:pt>
                <c:pt idx="7">
                  <c:v>32</c:v>
                </c:pt>
                <c:pt idx="8">
                  <c:v>35.1</c:v>
                </c:pt>
                <c:pt idx="9">
                  <c:v>33.6</c:v>
                </c:pt>
                <c:pt idx="10">
                  <c:v>29.3</c:v>
                </c:pt>
                <c:pt idx="11">
                  <c:v>26.2</c:v>
                </c:pt>
                <c:pt idx="12">
                  <c:v>31</c:v>
                </c:pt>
                <c:pt idx="13">
                  <c:v>30.2</c:v>
                </c:pt>
                <c:pt idx="14">
                  <c:v>28.4</c:v>
                </c:pt>
                <c:pt idx="15">
                  <c:v>22</c:v>
                </c:pt>
                <c:pt idx="16">
                  <c:v>24.7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9"/>
              <c:layout>
                <c:manualLayout>
                  <c:x val="-1.4621583264941888E-2"/>
                  <c:y val="-1.5821885423583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310909453407498E-2"/>
                  <c:y val="-3.2638429879782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8516322768261397E-2"/>
                  <c:y val="-1.6525296706392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2019300722858748E-3"/>
                  <c:y val="-1.9923496872440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Платошинское</c:v>
                </c:pt>
                <c:pt idx="1">
                  <c:v>Бершетское</c:v>
                </c:pt>
                <c:pt idx="2">
                  <c:v>Заболотское</c:v>
                </c:pt>
                <c:pt idx="3">
                  <c:v>Лобановское</c:v>
                </c:pt>
                <c:pt idx="4">
                  <c:v>Сылвенское</c:v>
                </c:pt>
                <c:pt idx="5">
                  <c:v>Кукуштанское</c:v>
                </c:pt>
                <c:pt idx="6">
                  <c:v>Фроловское</c:v>
                </c:pt>
                <c:pt idx="7">
                  <c:v>Хохловское</c:v>
                </c:pt>
                <c:pt idx="8">
                  <c:v>Усть-Качкинское</c:v>
                </c:pt>
                <c:pt idx="9">
                  <c:v>Кондратовское</c:v>
                </c:pt>
                <c:pt idx="10">
                  <c:v>Двуреченское</c:v>
                </c:pt>
                <c:pt idx="11">
                  <c:v>Пальниковское</c:v>
                </c:pt>
                <c:pt idx="12">
                  <c:v>Гамовское</c:v>
                </c:pt>
                <c:pt idx="13">
                  <c:v>Юго-Камское</c:v>
                </c:pt>
                <c:pt idx="14">
                  <c:v>Култаевское</c:v>
                </c:pt>
                <c:pt idx="15">
                  <c:v>Юговское</c:v>
                </c:pt>
                <c:pt idx="16">
                  <c:v>Савинское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87</c:v>
                </c:pt>
                <c:pt idx="1">
                  <c:v>76.2</c:v>
                </c:pt>
                <c:pt idx="2">
                  <c:v>68.7</c:v>
                </c:pt>
                <c:pt idx="3">
                  <c:v>67</c:v>
                </c:pt>
                <c:pt idx="4">
                  <c:v>66.8</c:v>
                </c:pt>
                <c:pt idx="5">
                  <c:v>63</c:v>
                </c:pt>
                <c:pt idx="6">
                  <c:v>62</c:v>
                </c:pt>
                <c:pt idx="7">
                  <c:v>60.5</c:v>
                </c:pt>
                <c:pt idx="8">
                  <c:v>58.4</c:v>
                </c:pt>
                <c:pt idx="9">
                  <c:v>58.1</c:v>
                </c:pt>
                <c:pt idx="10">
                  <c:v>58</c:v>
                </c:pt>
                <c:pt idx="11">
                  <c:v>56.8</c:v>
                </c:pt>
                <c:pt idx="12">
                  <c:v>53.7</c:v>
                </c:pt>
                <c:pt idx="13">
                  <c:v>52.1</c:v>
                </c:pt>
                <c:pt idx="14">
                  <c:v>48.7</c:v>
                </c:pt>
                <c:pt idx="15">
                  <c:v>45.2</c:v>
                </c:pt>
                <c:pt idx="16">
                  <c:v>42.3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2.8446660048525073E-3"/>
                  <c:y val="-2.050805724428548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Платошинское</c:v>
                </c:pt>
                <c:pt idx="1">
                  <c:v>Бершетское</c:v>
                </c:pt>
                <c:pt idx="2">
                  <c:v>Заболотское</c:v>
                </c:pt>
                <c:pt idx="3">
                  <c:v>Лобановское</c:v>
                </c:pt>
                <c:pt idx="4">
                  <c:v>Сылвенское</c:v>
                </c:pt>
                <c:pt idx="5">
                  <c:v>Кукуштанское</c:v>
                </c:pt>
                <c:pt idx="6">
                  <c:v>Фроловское</c:v>
                </c:pt>
                <c:pt idx="7">
                  <c:v>Хохловское</c:v>
                </c:pt>
                <c:pt idx="8">
                  <c:v>Усть-Качкинское</c:v>
                </c:pt>
                <c:pt idx="9">
                  <c:v>Кондратовское</c:v>
                </c:pt>
                <c:pt idx="10">
                  <c:v>Двуреченское</c:v>
                </c:pt>
                <c:pt idx="11">
                  <c:v>Пальниковское</c:v>
                </c:pt>
                <c:pt idx="12">
                  <c:v>Гамовское</c:v>
                </c:pt>
                <c:pt idx="13">
                  <c:v>Юго-Камское</c:v>
                </c:pt>
                <c:pt idx="14">
                  <c:v>Култаевское</c:v>
                </c:pt>
                <c:pt idx="15">
                  <c:v>Юговское</c:v>
                </c:pt>
                <c:pt idx="16">
                  <c:v>Савинское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57.6</c:v>
                </c:pt>
                <c:pt idx="1">
                  <c:v>57.6</c:v>
                </c:pt>
                <c:pt idx="2">
                  <c:v>57.6</c:v>
                </c:pt>
                <c:pt idx="3">
                  <c:v>57.6</c:v>
                </c:pt>
                <c:pt idx="4">
                  <c:v>57.6</c:v>
                </c:pt>
                <c:pt idx="5">
                  <c:v>57.6</c:v>
                </c:pt>
                <c:pt idx="6">
                  <c:v>57.6</c:v>
                </c:pt>
                <c:pt idx="7">
                  <c:v>57.6</c:v>
                </c:pt>
                <c:pt idx="8">
                  <c:v>57.6</c:v>
                </c:pt>
                <c:pt idx="9">
                  <c:v>57.6</c:v>
                </c:pt>
                <c:pt idx="10">
                  <c:v>57.6</c:v>
                </c:pt>
                <c:pt idx="11">
                  <c:v>57.6</c:v>
                </c:pt>
                <c:pt idx="12">
                  <c:v>57.6</c:v>
                </c:pt>
                <c:pt idx="13">
                  <c:v>57.6</c:v>
                </c:pt>
                <c:pt idx="14">
                  <c:v>57.6</c:v>
                </c:pt>
                <c:pt idx="15">
                  <c:v>57.6</c:v>
                </c:pt>
                <c:pt idx="16">
                  <c:v>57.6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219776"/>
        <c:axId val="102221312"/>
      </c:lineChart>
      <c:catAx>
        <c:axId val="102219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02221312"/>
        <c:crosses val="autoZero"/>
        <c:auto val="1"/>
        <c:lblAlgn val="ctr"/>
        <c:lblOffset val="100"/>
        <c:noMultiLvlLbl val="0"/>
      </c:catAx>
      <c:valAx>
        <c:axId val="1022213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2219776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4985288372976E-2"/>
          <c:y val="2.9586115949001481E-2"/>
          <c:w val="0.91624786788396062"/>
          <c:h val="0.6470915817357827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 факт на 01.01.2020 г., руб.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Lbls>
            <c:dLbl>
              <c:idx val="0"/>
              <c:layout>
                <c:manualLayout>
                  <c:x val="-2.8347096738355237E-2"/>
                  <c:y val="2.1797967008702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769429740781492E-2"/>
                  <c:y val="3.4185897673437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191762743207743E-2"/>
                  <c:y val="3.4102802150071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191762743207743E-2"/>
                  <c:y val="-2.3995866456221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191762743207743E-2"/>
                  <c:y val="-2.49604065284998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2614095745633946E-2"/>
                  <c:y val="-2.0038472471952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614095745633995E-2"/>
                  <c:y val="2.8868230939985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4036428748060253E-2"/>
                  <c:y val="2.9997083657574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4036428748060253E-2"/>
                  <c:y val="3.4185897673437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347096738355237E-2"/>
                  <c:y val="-1.9333487001340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235431726223969E-2"/>
                  <c:y val="3.1527064306711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123878708817195E-2"/>
                  <c:y val="-2.0038472471952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1191762743207743E-2"/>
                  <c:y val="3.0874917382510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191762743207743E-2"/>
                  <c:y val="-2.1649603027804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0177296608620547E-2"/>
                  <c:y val="2.6209397573259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8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Бершетское</c:v>
                </c:pt>
                <c:pt idx="1">
                  <c:v>Култаевское </c:v>
                </c:pt>
                <c:pt idx="2">
                  <c:v>Хохловское</c:v>
                </c:pt>
                <c:pt idx="3">
                  <c:v>Сылвенское </c:v>
                </c:pt>
                <c:pt idx="4">
                  <c:v>Кондратовское</c:v>
                </c:pt>
                <c:pt idx="5">
                  <c:v>Фроловское</c:v>
                </c:pt>
                <c:pt idx="6">
                  <c:v>Лобановское</c:v>
                </c:pt>
                <c:pt idx="7">
                  <c:v>Двуреченское</c:v>
                </c:pt>
                <c:pt idx="8">
                  <c:v>Пальниковское</c:v>
                </c:pt>
                <c:pt idx="9">
                  <c:v>Гамовское</c:v>
                </c:pt>
                <c:pt idx="10">
                  <c:v>У-Качкинское</c:v>
                </c:pt>
                <c:pt idx="11">
                  <c:v>Юговское</c:v>
                </c:pt>
                <c:pt idx="12">
                  <c:v>Юго-Камское </c:v>
                </c:pt>
                <c:pt idx="13">
                  <c:v>Платошинское </c:v>
                </c:pt>
                <c:pt idx="14">
                  <c:v>Савинское</c:v>
                </c:pt>
                <c:pt idx="15">
                  <c:v>Кукуштанское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>
                  <c:v>34693.4</c:v>
                </c:pt>
                <c:pt idx="1">
                  <c:v>36220.400000000001</c:v>
                </c:pt>
                <c:pt idx="2">
                  <c:v>33490.699999999997</c:v>
                </c:pt>
                <c:pt idx="3">
                  <c:v>33511</c:v>
                </c:pt>
                <c:pt idx="4">
                  <c:v>37668.400000000001</c:v>
                </c:pt>
                <c:pt idx="5">
                  <c:v>36984.800000000003</c:v>
                </c:pt>
                <c:pt idx="6">
                  <c:v>37605.9</c:v>
                </c:pt>
                <c:pt idx="7">
                  <c:v>33250</c:v>
                </c:pt>
                <c:pt idx="8">
                  <c:v>33240.199999999997</c:v>
                </c:pt>
                <c:pt idx="9">
                  <c:v>33376.300000000003</c:v>
                </c:pt>
                <c:pt idx="10">
                  <c:v>33635</c:v>
                </c:pt>
                <c:pt idx="11">
                  <c:v>34316.400000000001</c:v>
                </c:pt>
                <c:pt idx="12">
                  <c:v>33792</c:v>
                </c:pt>
                <c:pt idx="13">
                  <c:v>33371.800000000003</c:v>
                </c:pt>
                <c:pt idx="14">
                  <c:v>40623.1</c:v>
                </c:pt>
                <c:pt idx="15">
                  <c:v>33643.800000000003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 факт на 01.06.2020 г., руб.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Lbls>
            <c:dLbl>
              <c:idx val="0"/>
              <c:layout>
                <c:manualLayout>
                  <c:x val="-2.9058263239568363E-2"/>
                  <c:y val="-3.0411351607660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480596241994617E-2"/>
                  <c:y val="4.4249686644973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80596241994617E-2"/>
                  <c:y val="-2.7975323514073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36893122986335E-2"/>
                  <c:y val="-3.2872318635934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902929244420869E-2"/>
                  <c:y val="2.9356660723022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902929244420869E-2"/>
                  <c:y val="2.3729923014362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325262246847072E-2"/>
                  <c:y val="2.126895598608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635930237142111E-2"/>
                  <c:y val="-3.0197647623348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635930237142111E-2"/>
                  <c:y val="-3.0197647623348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058263239568363E-2"/>
                  <c:y val="-2.2221147523171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058263239568363E-2"/>
                  <c:y val="2.126895598608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7592373248850383E-2"/>
                  <c:y val="2.5003710852080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8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Бершетское</c:v>
                </c:pt>
                <c:pt idx="1">
                  <c:v>Култаевское </c:v>
                </c:pt>
                <c:pt idx="2">
                  <c:v>Хохловское</c:v>
                </c:pt>
                <c:pt idx="3">
                  <c:v>Сылвенское </c:v>
                </c:pt>
                <c:pt idx="4">
                  <c:v>Кондратовское</c:v>
                </c:pt>
                <c:pt idx="5">
                  <c:v>Фроловское</c:v>
                </c:pt>
                <c:pt idx="6">
                  <c:v>Лобановское</c:v>
                </c:pt>
                <c:pt idx="7">
                  <c:v>Двуреченское</c:v>
                </c:pt>
                <c:pt idx="8">
                  <c:v>Пальниковское</c:v>
                </c:pt>
                <c:pt idx="9">
                  <c:v>Гамовское</c:v>
                </c:pt>
                <c:pt idx="10">
                  <c:v>У-Качкинское</c:v>
                </c:pt>
                <c:pt idx="11">
                  <c:v>Юговское</c:v>
                </c:pt>
                <c:pt idx="12">
                  <c:v>Юго-Камское </c:v>
                </c:pt>
                <c:pt idx="13">
                  <c:v>Платошинское </c:v>
                </c:pt>
                <c:pt idx="14">
                  <c:v>Савинское</c:v>
                </c:pt>
                <c:pt idx="15">
                  <c:v>Кукуштанское</c:v>
                </c:pt>
              </c:strCache>
            </c:strRef>
          </c:cat>
          <c:val>
            <c:numRef>
              <c:f>Лист1!$C$2:$C$17</c:f>
              <c:numCache>
                <c:formatCode>#,##0.0</c:formatCode>
                <c:ptCount val="16"/>
                <c:pt idx="0">
                  <c:v>37532.400000000001</c:v>
                </c:pt>
                <c:pt idx="1">
                  <c:v>36131.699999999997</c:v>
                </c:pt>
                <c:pt idx="2">
                  <c:v>35630.400000000001</c:v>
                </c:pt>
                <c:pt idx="3">
                  <c:v>35492.9</c:v>
                </c:pt>
                <c:pt idx="4">
                  <c:v>34742</c:v>
                </c:pt>
                <c:pt idx="5">
                  <c:v>34019.5</c:v>
                </c:pt>
                <c:pt idx="6">
                  <c:v>33751.4</c:v>
                </c:pt>
                <c:pt idx="7">
                  <c:v>33731.1</c:v>
                </c:pt>
                <c:pt idx="8">
                  <c:v>33717.599999999999</c:v>
                </c:pt>
                <c:pt idx="9">
                  <c:v>33480.400000000001</c:v>
                </c:pt>
                <c:pt idx="10">
                  <c:v>32442</c:v>
                </c:pt>
                <c:pt idx="11">
                  <c:v>32051.4</c:v>
                </c:pt>
                <c:pt idx="12">
                  <c:v>31259.5</c:v>
                </c:pt>
                <c:pt idx="13">
                  <c:v>31200</c:v>
                </c:pt>
                <c:pt idx="14">
                  <c:v>29883.200000000001</c:v>
                </c:pt>
                <c:pt idx="15">
                  <c:v>29398.2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плановый показатель на 2020 год</c:v>
                </c:pt>
              </c:strCache>
            </c:strRef>
          </c:tx>
          <c:spPr>
            <a:ln cap="flat">
              <a:solidFill>
                <a:srgbClr val="B40000"/>
              </a:solidFill>
              <a:prstDash val="solid"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0.15651632345509997"/>
                  <c:y val="-4.4693104682038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Лист1!$A$2:$A$17</c:f>
              <c:strCache>
                <c:ptCount val="16"/>
                <c:pt idx="0">
                  <c:v>Бершетское</c:v>
                </c:pt>
                <c:pt idx="1">
                  <c:v>Култаевское </c:v>
                </c:pt>
                <c:pt idx="2">
                  <c:v>Хохловское</c:v>
                </c:pt>
                <c:pt idx="3">
                  <c:v>Сылвенское </c:v>
                </c:pt>
                <c:pt idx="4">
                  <c:v>Кондратовское</c:v>
                </c:pt>
                <c:pt idx="5">
                  <c:v>Фроловское</c:v>
                </c:pt>
                <c:pt idx="6">
                  <c:v>Лобановское</c:v>
                </c:pt>
                <c:pt idx="7">
                  <c:v>Двуреченское</c:v>
                </c:pt>
                <c:pt idx="8">
                  <c:v>Пальниковское</c:v>
                </c:pt>
                <c:pt idx="9">
                  <c:v>Гамовское</c:v>
                </c:pt>
                <c:pt idx="10">
                  <c:v>У-Качкинское</c:v>
                </c:pt>
                <c:pt idx="11">
                  <c:v>Юговское</c:v>
                </c:pt>
                <c:pt idx="12">
                  <c:v>Юго-Камское </c:v>
                </c:pt>
                <c:pt idx="13">
                  <c:v>Платошинское </c:v>
                </c:pt>
                <c:pt idx="14">
                  <c:v>Савинское</c:v>
                </c:pt>
                <c:pt idx="15">
                  <c:v>Кукуштанское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35280.9</c:v>
                </c:pt>
                <c:pt idx="1">
                  <c:v>35280.9</c:v>
                </c:pt>
                <c:pt idx="2">
                  <c:v>35280.9</c:v>
                </c:pt>
                <c:pt idx="3">
                  <c:v>35280.9</c:v>
                </c:pt>
                <c:pt idx="4">
                  <c:v>35280.9</c:v>
                </c:pt>
                <c:pt idx="5">
                  <c:v>35280.9</c:v>
                </c:pt>
                <c:pt idx="6">
                  <c:v>35280.9</c:v>
                </c:pt>
                <c:pt idx="7">
                  <c:v>35280.9</c:v>
                </c:pt>
                <c:pt idx="8">
                  <c:v>35280.9</c:v>
                </c:pt>
                <c:pt idx="9">
                  <c:v>35280.9</c:v>
                </c:pt>
                <c:pt idx="10">
                  <c:v>35280.9</c:v>
                </c:pt>
                <c:pt idx="11">
                  <c:v>35280.9</c:v>
                </c:pt>
                <c:pt idx="12">
                  <c:v>35280.9</c:v>
                </c:pt>
                <c:pt idx="13">
                  <c:v>35280.9</c:v>
                </c:pt>
                <c:pt idx="14">
                  <c:v>35280.9</c:v>
                </c:pt>
                <c:pt idx="15">
                  <c:v>35280.9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35168"/>
        <c:axId val="133736704"/>
      </c:lineChart>
      <c:catAx>
        <c:axId val="13373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3736704"/>
        <c:crosses val="autoZero"/>
        <c:auto val="1"/>
        <c:lblAlgn val="ctr"/>
        <c:lblOffset val="100"/>
        <c:noMultiLvlLbl val="0"/>
      </c:catAx>
      <c:valAx>
        <c:axId val="133736704"/>
        <c:scaling>
          <c:orientation val="minMax"/>
          <c:max val="45000"/>
          <c:min val="25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4.877501006186716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735168"/>
        <c:crosses val="autoZero"/>
        <c:crossBetween val="between"/>
        <c:majorUnit val="10000"/>
      </c:valAx>
      <c:spPr>
        <a:noFill/>
        <a:ln w="25400"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"/>
          <c:y val="0.88206096493548292"/>
          <c:w val="0.99219105583250611"/>
          <c:h val="0.1062723073581170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077865266839E-2"/>
          <c:y val="0.10920240833721372"/>
          <c:w val="0.90513681102362209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-4.5128499562554679E-2"/>
                  <c:y val="-3.16224574286615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Гамовское </c:v>
                </c:pt>
                <c:pt idx="2">
                  <c:v>Платошинское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Заболотское </c:v>
                </c:pt>
                <c:pt idx="6">
                  <c:v>Савинское </c:v>
                </c:pt>
                <c:pt idx="7">
                  <c:v>Бершетское</c:v>
                </c:pt>
                <c:pt idx="8">
                  <c:v>Сылвенское </c:v>
                </c:pt>
                <c:pt idx="9">
                  <c:v>Юговское</c:v>
                </c:pt>
                <c:pt idx="10">
                  <c:v>Двуреченское </c:v>
                </c:pt>
                <c:pt idx="11">
                  <c:v>Фроловское </c:v>
                </c:pt>
                <c:pt idx="12">
                  <c:v>Кукуштанское </c:v>
                </c:pt>
                <c:pt idx="13">
                  <c:v>Култаевское </c:v>
                </c:pt>
                <c:pt idx="14">
                  <c:v>Хохловское </c:v>
                </c:pt>
                <c:pt idx="15">
                  <c:v>Усть-Качкинское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35.312828924724663</c:v>
                </c:pt>
                <c:pt idx="1">
                  <c:v>27.077061211742663</c:v>
                </c:pt>
                <c:pt idx="2">
                  <c:v>22.087162425611968</c:v>
                </c:pt>
                <c:pt idx="3">
                  <c:v>22.95451933385209</c:v>
                </c:pt>
                <c:pt idx="4">
                  <c:v>30.972810675562968</c:v>
                </c:pt>
                <c:pt idx="5">
                  <c:v>19.898712927217012</c:v>
                </c:pt>
                <c:pt idx="6">
                  <c:v>22.805961990741437</c:v>
                </c:pt>
                <c:pt idx="7">
                  <c:v>29.040228310646064</c:v>
                </c:pt>
                <c:pt idx="8">
                  <c:v>32.894056496315052</c:v>
                </c:pt>
                <c:pt idx="9">
                  <c:v>24.3</c:v>
                </c:pt>
                <c:pt idx="10">
                  <c:v>24.159876640480029</c:v>
                </c:pt>
                <c:pt idx="11">
                  <c:v>20.296818816029074</c:v>
                </c:pt>
                <c:pt idx="12">
                  <c:v>19.830632394815019</c:v>
                </c:pt>
                <c:pt idx="13">
                  <c:v>21.666105666641648</c:v>
                </c:pt>
                <c:pt idx="14">
                  <c:v>25.735803189203992</c:v>
                </c:pt>
                <c:pt idx="15">
                  <c:v>26.412613950572595</c:v>
                </c:pt>
                <c:pt idx="16">
                  <c:v>8.4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2"/>
              <c:layout>
                <c:manualLayout>
                  <c:x val="-1.4277777777777778E-2"/>
                  <c:y val="-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500109361329731E-2"/>
                  <c:y val="-1.4064329678119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666666666665647E-3"/>
                  <c:y val="-6.68162237022904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7222222222221209E-3"/>
                  <c:y val="-2.3908197791214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4427274715660542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Гамовское </c:v>
                </c:pt>
                <c:pt idx="2">
                  <c:v>Платошинское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Заболотское </c:v>
                </c:pt>
                <c:pt idx="6">
                  <c:v>Савинское </c:v>
                </c:pt>
                <c:pt idx="7">
                  <c:v>Бершетское</c:v>
                </c:pt>
                <c:pt idx="8">
                  <c:v>Сылвенское </c:v>
                </c:pt>
                <c:pt idx="9">
                  <c:v>Юговское</c:v>
                </c:pt>
                <c:pt idx="10">
                  <c:v>Двуреченское </c:v>
                </c:pt>
                <c:pt idx="11">
                  <c:v>Фроловское </c:v>
                </c:pt>
                <c:pt idx="12">
                  <c:v>Кукуштанское </c:v>
                </c:pt>
                <c:pt idx="13">
                  <c:v>Култаевское </c:v>
                </c:pt>
                <c:pt idx="14">
                  <c:v>Хохловское </c:v>
                </c:pt>
                <c:pt idx="15">
                  <c:v>Усть-Качкинское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127.1409204045967</c:v>
                </c:pt>
                <c:pt idx="1">
                  <c:v>102.16314145996583</c:v>
                </c:pt>
                <c:pt idx="2">
                  <c:v>97.367793739414097</c:v>
                </c:pt>
                <c:pt idx="3">
                  <c:v>95.938105362626985</c:v>
                </c:pt>
                <c:pt idx="4">
                  <c:v>88.247706858039066</c:v>
                </c:pt>
                <c:pt idx="5">
                  <c:v>79.039298060214108</c:v>
                </c:pt>
                <c:pt idx="6">
                  <c:v>75.927314391709018</c:v>
                </c:pt>
                <c:pt idx="7">
                  <c:v>75.836407790940527</c:v>
                </c:pt>
                <c:pt idx="8">
                  <c:v>70.884143483803243</c:v>
                </c:pt>
                <c:pt idx="9">
                  <c:v>68</c:v>
                </c:pt>
                <c:pt idx="10">
                  <c:v>65.021123571848548</c:v>
                </c:pt>
                <c:pt idx="11">
                  <c:v>64.719031798766011</c:v>
                </c:pt>
                <c:pt idx="12">
                  <c:v>60.264555429731729</c:v>
                </c:pt>
                <c:pt idx="13">
                  <c:v>59.655819429724922</c:v>
                </c:pt>
                <c:pt idx="14">
                  <c:v>58.521942058184806</c:v>
                </c:pt>
                <c:pt idx="15">
                  <c:v>50.707860757534952</c:v>
                </c:pt>
                <c:pt idx="16">
                  <c:v>18.7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4.031124234470701E-2"/>
                  <c:y val="-3.076208785342247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Гамовское </c:v>
                </c:pt>
                <c:pt idx="2">
                  <c:v>Платошинское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Заболотское </c:v>
                </c:pt>
                <c:pt idx="6">
                  <c:v>Савинское </c:v>
                </c:pt>
                <c:pt idx="7">
                  <c:v>Бершетское</c:v>
                </c:pt>
                <c:pt idx="8">
                  <c:v>Сылвенское </c:v>
                </c:pt>
                <c:pt idx="9">
                  <c:v>Юговское</c:v>
                </c:pt>
                <c:pt idx="10">
                  <c:v>Двуреченское </c:v>
                </c:pt>
                <c:pt idx="11">
                  <c:v>Фроловское </c:v>
                </c:pt>
                <c:pt idx="12">
                  <c:v>Кукуштанское </c:v>
                </c:pt>
                <c:pt idx="13">
                  <c:v>Култаевское </c:v>
                </c:pt>
                <c:pt idx="14">
                  <c:v>Хохловское </c:v>
                </c:pt>
                <c:pt idx="15">
                  <c:v>Усть-Качкинское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65.8</c:v>
                </c:pt>
                <c:pt idx="1">
                  <c:v>65.8</c:v>
                </c:pt>
                <c:pt idx="2">
                  <c:v>65.8</c:v>
                </c:pt>
                <c:pt idx="3">
                  <c:v>65.8</c:v>
                </c:pt>
                <c:pt idx="4">
                  <c:v>65.8</c:v>
                </c:pt>
                <c:pt idx="5">
                  <c:v>65.8</c:v>
                </c:pt>
                <c:pt idx="6">
                  <c:v>65.8</c:v>
                </c:pt>
                <c:pt idx="7">
                  <c:v>65.8</c:v>
                </c:pt>
                <c:pt idx="8">
                  <c:v>65.8</c:v>
                </c:pt>
                <c:pt idx="9">
                  <c:v>65.8</c:v>
                </c:pt>
                <c:pt idx="10">
                  <c:v>65.8</c:v>
                </c:pt>
                <c:pt idx="11">
                  <c:v>65.8</c:v>
                </c:pt>
                <c:pt idx="12">
                  <c:v>65.8</c:v>
                </c:pt>
                <c:pt idx="13">
                  <c:v>65.8</c:v>
                </c:pt>
                <c:pt idx="14">
                  <c:v>65.8</c:v>
                </c:pt>
                <c:pt idx="15">
                  <c:v>65.8</c:v>
                </c:pt>
                <c:pt idx="16">
                  <c:v>65.8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55232"/>
        <c:axId val="34541952"/>
      </c:lineChart>
      <c:catAx>
        <c:axId val="3465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34541952"/>
        <c:crosses val="autoZero"/>
        <c:auto val="1"/>
        <c:lblAlgn val="ctr"/>
        <c:lblOffset val="100"/>
        <c:noMultiLvlLbl val="0"/>
      </c:catAx>
      <c:valAx>
        <c:axId val="34541952"/>
        <c:scaling>
          <c:orientation val="minMax"/>
          <c:max val="14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2767607174103237E-2"/>
              <c:y val="8.322854845770034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6552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29785937763189E-2"/>
          <c:y val="9.8948314460429107E-2"/>
          <c:w val="0.90344688403797424"/>
          <c:h val="0.51528405857256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4"/>
              <c:layout>
                <c:manualLayout>
                  <c:x val="-3.0267246291630679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Кондратовское </c:v>
                </c:pt>
                <c:pt idx="3">
                  <c:v>Савинское </c:v>
                </c:pt>
                <c:pt idx="4">
                  <c:v>Кукуштанское </c:v>
                </c:pt>
                <c:pt idx="5">
                  <c:v>Усть-Качкинское </c:v>
                </c:pt>
                <c:pt idx="6">
                  <c:v>Платошинское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Бершетское</c:v>
                </c:pt>
                <c:pt idx="10">
                  <c:v>Хохловское </c:v>
                </c:pt>
                <c:pt idx="11">
                  <c:v>Двуреченское </c:v>
                </c:pt>
                <c:pt idx="12">
                  <c:v>Култаевское </c:v>
                </c:pt>
                <c:pt idx="13">
                  <c:v>Гамовское </c:v>
                </c:pt>
                <c:pt idx="14">
                  <c:v>Фроловское </c:v>
                </c:pt>
                <c:pt idx="15">
                  <c:v>Юго-Камское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62.4</c:v>
                </c:pt>
                <c:pt idx="1">
                  <c:v>40.362309223623093</c:v>
                </c:pt>
                <c:pt idx="2">
                  <c:v>41.018348159276201</c:v>
                </c:pt>
                <c:pt idx="3">
                  <c:v>44.824292563116231</c:v>
                </c:pt>
                <c:pt idx="4">
                  <c:v>41.556082260605457</c:v>
                </c:pt>
                <c:pt idx="5">
                  <c:v>38.777695716395861</c:v>
                </c:pt>
                <c:pt idx="6">
                  <c:v>45.520262869660463</c:v>
                </c:pt>
                <c:pt idx="7">
                  <c:v>40.67005224507691</c:v>
                </c:pt>
                <c:pt idx="8">
                  <c:v>39.372446001167539</c:v>
                </c:pt>
                <c:pt idx="9">
                  <c:v>40.657142857142858</c:v>
                </c:pt>
                <c:pt idx="10">
                  <c:v>36.484210526315792</c:v>
                </c:pt>
                <c:pt idx="11">
                  <c:v>37.133111111111113</c:v>
                </c:pt>
                <c:pt idx="12">
                  <c:v>40.635567645332252</c:v>
                </c:pt>
                <c:pt idx="13">
                  <c:v>32.940000000000005</c:v>
                </c:pt>
                <c:pt idx="14">
                  <c:v>17.675888550907342</c:v>
                </c:pt>
                <c:pt idx="15">
                  <c:v>34.1</c:v>
                </c:pt>
                <c:pt idx="16">
                  <c:v>23.522727272727273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9"/>
              <c:layout>
                <c:manualLayout>
                  <c:x val="-3.0267246291630679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422580286778173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422580286778173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6075914045726185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Кондратовское </c:v>
                </c:pt>
                <c:pt idx="3">
                  <c:v>Савинское </c:v>
                </c:pt>
                <c:pt idx="4">
                  <c:v>Кукуштанское </c:v>
                </c:pt>
                <c:pt idx="5">
                  <c:v>Усть-Качкинское </c:v>
                </c:pt>
                <c:pt idx="6">
                  <c:v>Платошинское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Бершетское</c:v>
                </c:pt>
                <c:pt idx="10">
                  <c:v>Хохловское </c:v>
                </c:pt>
                <c:pt idx="11">
                  <c:v>Двуреченское </c:v>
                </c:pt>
                <c:pt idx="12">
                  <c:v>Култаевское </c:v>
                </c:pt>
                <c:pt idx="13">
                  <c:v>Гамовское </c:v>
                </c:pt>
                <c:pt idx="14">
                  <c:v>Фроловское </c:v>
                </c:pt>
                <c:pt idx="15">
                  <c:v>Юго-Камское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166.7</c:v>
                </c:pt>
                <c:pt idx="1">
                  <c:v>119.5362090989486</c:v>
                </c:pt>
                <c:pt idx="2">
                  <c:v>116.78721614802355</c:v>
                </c:pt>
                <c:pt idx="3">
                  <c:v>106.83587968968679</c:v>
                </c:pt>
                <c:pt idx="4">
                  <c:v>92.734528409450817</c:v>
                </c:pt>
                <c:pt idx="5">
                  <c:v>92.316483516483501</c:v>
                </c:pt>
                <c:pt idx="6">
                  <c:v>92.150776053215083</c:v>
                </c:pt>
                <c:pt idx="7">
                  <c:v>92.074441687344915</c:v>
                </c:pt>
                <c:pt idx="8">
                  <c:v>91.761904761904759</c:v>
                </c:pt>
                <c:pt idx="9">
                  <c:v>90.554545454545448</c:v>
                </c:pt>
                <c:pt idx="10">
                  <c:v>85.792079207920793</c:v>
                </c:pt>
                <c:pt idx="11">
                  <c:v>82.456945472489522</c:v>
                </c:pt>
                <c:pt idx="12">
                  <c:v>81.271135290664503</c:v>
                </c:pt>
                <c:pt idx="13">
                  <c:v>76.138686131386862</c:v>
                </c:pt>
                <c:pt idx="14">
                  <c:v>70.917633410672849</c:v>
                </c:pt>
                <c:pt idx="15">
                  <c:v>68.099999999999994</c:v>
                </c:pt>
                <c:pt idx="16">
                  <c:v>47.045454545454547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8402991065508853E-2"/>
                  <c:y val="-3.1172313617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Кондратовское </c:v>
                </c:pt>
                <c:pt idx="3">
                  <c:v>Савинское </c:v>
                </c:pt>
                <c:pt idx="4">
                  <c:v>Кукуштанское </c:v>
                </c:pt>
                <c:pt idx="5">
                  <c:v>Усть-Качкинское </c:v>
                </c:pt>
                <c:pt idx="6">
                  <c:v>Платошинское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Бершетское</c:v>
                </c:pt>
                <c:pt idx="10">
                  <c:v>Хохловское </c:v>
                </c:pt>
                <c:pt idx="11">
                  <c:v>Двуреченское </c:v>
                </c:pt>
                <c:pt idx="12">
                  <c:v>Култаевское </c:v>
                </c:pt>
                <c:pt idx="13">
                  <c:v>Гамовское </c:v>
                </c:pt>
                <c:pt idx="14">
                  <c:v>Фроловское </c:v>
                </c:pt>
                <c:pt idx="15">
                  <c:v>Юго-Камское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96.7</c:v>
                </c:pt>
                <c:pt idx="1">
                  <c:v>96.7</c:v>
                </c:pt>
                <c:pt idx="2">
                  <c:v>96.7</c:v>
                </c:pt>
                <c:pt idx="3">
                  <c:v>96.7</c:v>
                </c:pt>
                <c:pt idx="4">
                  <c:v>96.7</c:v>
                </c:pt>
                <c:pt idx="5">
                  <c:v>96.7</c:v>
                </c:pt>
                <c:pt idx="6">
                  <c:v>96.7</c:v>
                </c:pt>
                <c:pt idx="7">
                  <c:v>96.7</c:v>
                </c:pt>
                <c:pt idx="8">
                  <c:v>96.7</c:v>
                </c:pt>
                <c:pt idx="9">
                  <c:v>96.7</c:v>
                </c:pt>
                <c:pt idx="10">
                  <c:v>96.7</c:v>
                </c:pt>
                <c:pt idx="11">
                  <c:v>96.7</c:v>
                </c:pt>
                <c:pt idx="12">
                  <c:v>96.7</c:v>
                </c:pt>
                <c:pt idx="13">
                  <c:v>96.7</c:v>
                </c:pt>
                <c:pt idx="14">
                  <c:v>96.7</c:v>
                </c:pt>
                <c:pt idx="15">
                  <c:v>96.7</c:v>
                </c:pt>
                <c:pt idx="16">
                  <c:v>96.7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93024"/>
        <c:axId val="36306944"/>
      </c:lineChart>
      <c:catAx>
        <c:axId val="3459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36306944"/>
        <c:crosses val="autoZero"/>
        <c:auto val="1"/>
        <c:lblAlgn val="ctr"/>
        <c:lblOffset val="100"/>
        <c:noMultiLvlLbl val="0"/>
      </c:catAx>
      <c:valAx>
        <c:axId val="36306944"/>
        <c:scaling>
          <c:orientation val="minMax"/>
          <c:max val="18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8.5339980145575228E-3"/>
              <c:y val="7.05134875526419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5930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705441814568524E-2"/>
          <c:y val="7.3003882233989348E-2"/>
          <c:w val="0.92051488006708937"/>
          <c:h val="0.52153347751281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Савинское </c:v>
                </c:pt>
                <c:pt idx="2">
                  <c:v>Двуреченское </c:v>
                </c:pt>
                <c:pt idx="3">
                  <c:v>Усть-Качкинское 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Кукуштанское </c:v>
                </c:pt>
                <c:pt idx="7">
                  <c:v>Бершетское</c:v>
                </c:pt>
                <c:pt idx="8">
                  <c:v>Платошинское </c:v>
                </c:pt>
                <c:pt idx="9">
                  <c:v>Юговское</c:v>
                </c:pt>
                <c:pt idx="10">
                  <c:v>Гамовское </c:v>
                </c:pt>
                <c:pt idx="11">
                  <c:v>Заболотское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Кондратовское </c:v>
                </c:pt>
                <c:pt idx="15">
                  <c:v>Култаевское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32.079817314006256</c:v>
                </c:pt>
                <c:pt idx="1">
                  <c:v>35.646971699072125</c:v>
                </c:pt>
                <c:pt idx="2">
                  <c:v>32.056171177729794</c:v>
                </c:pt>
                <c:pt idx="3">
                  <c:v>32.004925486233901</c:v>
                </c:pt>
                <c:pt idx="4">
                  <c:v>32.06911803733081</c:v>
                </c:pt>
                <c:pt idx="5">
                  <c:v>32.150931380353448</c:v>
                </c:pt>
                <c:pt idx="6">
                  <c:v>32.092257860024056</c:v>
                </c:pt>
                <c:pt idx="7">
                  <c:v>32.191912708600775</c:v>
                </c:pt>
                <c:pt idx="8">
                  <c:v>32.210556186152104</c:v>
                </c:pt>
                <c:pt idx="9">
                  <c:v>32.200000000000003</c:v>
                </c:pt>
                <c:pt idx="10">
                  <c:v>32.15232809127351</c:v>
                </c:pt>
                <c:pt idx="11">
                  <c:v>32.114187182680332</c:v>
                </c:pt>
                <c:pt idx="12">
                  <c:v>32.1</c:v>
                </c:pt>
                <c:pt idx="13">
                  <c:v>32.097139190056403</c:v>
                </c:pt>
                <c:pt idx="14">
                  <c:v>32.077616620932972</c:v>
                </c:pt>
                <c:pt idx="15">
                  <c:v>32.047730564200535</c:v>
                </c:pt>
                <c:pt idx="16">
                  <c:v>32.034902337495993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542751522232297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000247284351918E-2"/>
                  <c:y val="-2.2849981969056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155581279499411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733248277073156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422580286778173E-2"/>
                  <c:y val="-2.5310948997330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577914281925663E-2"/>
                  <c:y val="-2.2849981969056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Савинское </c:v>
                </c:pt>
                <c:pt idx="2">
                  <c:v>Двуреченское </c:v>
                </c:pt>
                <c:pt idx="3">
                  <c:v>Усть-Качкинское 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Кукуштанское </c:v>
                </c:pt>
                <c:pt idx="7">
                  <c:v>Бершетское</c:v>
                </c:pt>
                <c:pt idx="8">
                  <c:v>Платошинское </c:v>
                </c:pt>
                <c:pt idx="9">
                  <c:v>Юговское</c:v>
                </c:pt>
                <c:pt idx="10">
                  <c:v>Гамовское </c:v>
                </c:pt>
                <c:pt idx="11">
                  <c:v>Заболотское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Кондратовское </c:v>
                </c:pt>
                <c:pt idx="15">
                  <c:v>Култаевское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102.80150753768844</c:v>
                </c:pt>
                <c:pt idx="1">
                  <c:v>89.702926882741991</c:v>
                </c:pt>
                <c:pt idx="2">
                  <c:v>83.753814276117168</c:v>
                </c:pt>
                <c:pt idx="3">
                  <c:v>78.588041927680948</c:v>
                </c:pt>
                <c:pt idx="4">
                  <c:v>71.781400567619301</c:v>
                </c:pt>
                <c:pt idx="5">
                  <c:v>67.521524701161923</c:v>
                </c:pt>
                <c:pt idx="6">
                  <c:v>67.358060694431785</c:v>
                </c:pt>
                <c:pt idx="7">
                  <c:v>65.702371075498888</c:v>
                </c:pt>
                <c:pt idx="8">
                  <c:v>65.518037518037517</c:v>
                </c:pt>
                <c:pt idx="9">
                  <c:v>64.400000000000006</c:v>
                </c:pt>
                <c:pt idx="10">
                  <c:v>64.304656182547021</c:v>
                </c:pt>
                <c:pt idx="11">
                  <c:v>64.228374365360665</c:v>
                </c:pt>
                <c:pt idx="12">
                  <c:v>64.2</c:v>
                </c:pt>
                <c:pt idx="13">
                  <c:v>64.194278380112806</c:v>
                </c:pt>
                <c:pt idx="14">
                  <c:v>64.170326223337511</c:v>
                </c:pt>
                <c:pt idx="15">
                  <c:v>64.09546112840107</c:v>
                </c:pt>
                <c:pt idx="16">
                  <c:v>63.399873257287709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7796481188027576E-3"/>
                  <c:y val="-3.049130747077024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Савинское </c:v>
                </c:pt>
                <c:pt idx="2">
                  <c:v>Двуреченское </c:v>
                </c:pt>
                <c:pt idx="3">
                  <c:v>Усть-Качкинское 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Кукуштанское </c:v>
                </c:pt>
                <c:pt idx="7">
                  <c:v>Бершетское</c:v>
                </c:pt>
                <c:pt idx="8">
                  <c:v>Платошинское </c:v>
                </c:pt>
                <c:pt idx="9">
                  <c:v>Юговское</c:v>
                </c:pt>
                <c:pt idx="10">
                  <c:v>Гамовское </c:v>
                </c:pt>
                <c:pt idx="11">
                  <c:v>Заболотское </c:v>
                </c:pt>
                <c:pt idx="12">
                  <c:v>Юго-Камское </c:v>
                </c:pt>
                <c:pt idx="13">
                  <c:v>Лобановское </c:v>
                </c:pt>
                <c:pt idx="14">
                  <c:v>Кондратовское </c:v>
                </c:pt>
                <c:pt idx="15">
                  <c:v>Култаевское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68.5</c:v>
                </c:pt>
                <c:pt idx="1">
                  <c:v>68.5</c:v>
                </c:pt>
                <c:pt idx="2">
                  <c:v>68.5</c:v>
                </c:pt>
                <c:pt idx="3">
                  <c:v>68.5</c:v>
                </c:pt>
                <c:pt idx="4">
                  <c:v>68.5</c:v>
                </c:pt>
                <c:pt idx="5">
                  <c:v>68.5</c:v>
                </c:pt>
                <c:pt idx="6">
                  <c:v>68.5</c:v>
                </c:pt>
                <c:pt idx="7">
                  <c:v>68.5</c:v>
                </c:pt>
                <c:pt idx="8">
                  <c:v>68.5</c:v>
                </c:pt>
                <c:pt idx="9">
                  <c:v>68.5</c:v>
                </c:pt>
                <c:pt idx="10">
                  <c:v>68.5</c:v>
                </c:pt>
                <c:pt idx="11">
                  <c:v>68.5</c:v>
                </c:pt>
                <c:pt idx="12">
                  <c:v>68.5</c:v>
                </c:pt>
                <c:pt idx="13">
                  <c:v>68.5</c:v>
                </c:pt>
                <c:pt idx="14">
                  <c:v>68.5</c:v>
                </c:pt>
                <c:pt idx="15">
                  <c:v>68.5</c:v>
                </c:pt>
                <c:pt idx="16">
                  <c:v>68.5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29248"/>
        <c:axId val="35830784"/>
      </c:lineChart>
      <c:catAx>
        <c:axId val="35829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35830784"/>
        <c:crosses val="autoZero"/>
        <c:auto val="1"/>
        <c:lblAlgn val="ctr"/>
        <c:lblOffset val="100"/>
        <c:noMultiLvlLbl val="0"/>
      </c:catAx>
      <c:valAx>
        <c:axId val="358307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7251170801018523E-3"/>
              <c:y val="4.454183055537268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829248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73454920779415E-2"/>
          <c:y val="0.11658530942203511"/>
          <c:w val="0.9119808820525318"/>
          <c:h val="0.4870875772903512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4"/>
              <c:layout>
                <c:manualLayout>
                  <c:x val="-2.1517388451443468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684055118110134E-2"/>
                  <c:y val="-2.1447230762940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072944006999125E-3"/>
                  <c:y val="7.014724915237125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Савинское </c:v>
                </c:pt>
                <c:pt idx="2">
                  <c:v>Юго-Камское </c:v>
                </c:pt>
                <c:pt idx="3">
                  <c:v>Двуреченское </c:v>
                </c:pt>
                <c:pt idx="4">
                  <c:v>Кукуштанское </c:v>
                </c:pt>
                <c:pt idx="5">
                  <c:v>Гамовское </c:v>
                </c:pt>
                <c:pt idx="6">
                  <c:v>Лобановское </c:v>
                </c:pt>
                <c:pt idx="7">
                  <c:v>Пальниковское </c:v>
                </c:pt>
                <c:pt idx="8">
                  <c:v>Усть-Качкинское </c:v>
                </c:pt>
                <c:pt idx="9">
                  <c:v>Заболотское </c:v>
                </c:pt>
                <c:pt idx="10">
                  <c:v>Хохловское </c:v>
                </c:pt>
                <c:pt idx="11">
                  <c:v>Бершетское</c:v>
                </c:pt>
                <c:pt idx="12">
                  <c:v>Юговское</c:v>
                </c:pt>
                <c:pt idx="13">
                  <c:v>Платошинское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7.9239779005524866</c:v>
                </c:pt>
                <c:pt idx="1">
                  <c:v>6.4479638009049784</c:v>
                </c:pt>
                <c:pt idx="2">
                  <c:v>4.5</c:v>
                </c:pt>
                <c:pt idx="3">
                  <c:v>6.128285714285715</c:v>
                </c:pt>
                <c:pt idx="4">
                  <c:v>9.3829670329670343</c:v>
                </c:pt>
                <c:pt idx="5">
                  <c:v>4.4262962962962966</c:v>
                </c:pt>
                <c:pt idx="6">
                  <c:v>8.0932937391734718</c:v>
                </c:pt>
                <c:pt idx="7">
                  <c:v>9.8985959438377549</c:v>
                </c:pt>
                <c:pt idx="8">
                  <c:v>4.8805869940533286</c:v>
                </c:pt>
                <c:pt idx="9">
                  <c:v>10.30551816958277</c:v>
                </c:pt>
                <c:pt idx="10">
                  <c:v>7.5042938300964455</c:v>
                </c:pt>
                <c:pt idx="11">
                  <c:v>5.203930684699916</c:v>
                </c:pt>
                <c:pt idx="12">
                  <c:v>4.3</c:v>
                </c:pt>
                <c:pt idx="13">
                  <c:v>0.42448787264551407</c:v>
                </c:pt>
                <c:pt idx="14">
                  <c:v>7.3672812161611052</c:v>
                </c:pt>
                <c:pt idx="15">
                  <c:v>4.7063179903091941</c:v>
                </c:pt>
                <c:pt idx="16">
                  <c:v>6.5454545454545459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1.5574584426946632E-2"/>
                  <c:y val="-3.1407946365645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371719160104987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866747780712537E-2"/>
                  <c:y val="-2.505051118351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133748906386702E-2"/>
                  <c:y val="-3.4484155150988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711395450568678E-2"/>
                  <c:y val="-3.6535090192503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700131233595802E-2"/>
                  <c:y val="-3.6535090192503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55971128608924E-2"/>
                  <c:y val="-2.915218910768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9336176727909E-2"/>
                  <c:y val="-2.2999771536997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866747780712537E-2"/>
                  <c:y val="-2.0948899734654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766951006124234E-2"/>
                  <c:y val="-2.710125406616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8479689532704253E-2"/>
                  <c:y val="-2.0949061215420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4986439195100612E-2"/>
                  <c:y val="-2.9972446858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Савинское </c:v>
                </c:pt>
                <c:pt idx="2">
                  <c:v>Юго-Камское </c:v>
                </c:pt>
                <c:pt idx="3">
                  <c:v>Двуреченское </c:v>
                </c:pt>
                <c:pt idx="4">
                  <c:v>Кукуштанское </c:v>
                </c:pt>
                <c:pt idx="5">
                  <c:v>Гамовское </c:v>
                </c:pt>
                <c:pt idx="6">
                  <c:v>Лобановское </c:v>
                </c:pt>
                <c:pt idx="7">
                  <c:v>Пальниковское </c:v>
                </c:pt>
                <c:pt idx="8">
                  <c:v>Усть-Качкинское </c:v>
                </c:pt>
                <c:pt idx="9">
                  <c:v>Заболотское </c:v>
                </c:pt>
                <c:pt idx="10">
                  <c:v>Хохловское </c:v>
                </c:pt>
                <c:pt idx="11">
                  <c:v>Бершетское</c:v>
                </c:pt>
                <c:pt idx="12">
                  <c:v>Юговское</c:v>
                </c:pt>
                <c:pt idx="13">
                  <c:v>Платошинское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143.42400000000001</c:v>
                </c:pt>
                <c:pt idx="1">
                  <c:v>107.46606334841628</c:v>
                </c:pt>
                <c:pt idx="2">
                  <c:v>103.6</c:v>
                </c:pt>
                <c:pt idx="3">
                  <c:v>85.796000000000006</c:v>
                </c:pt>
                <c:pt idx="4">
                  <c:v>85.385000000000005</c:v>
                </c:pt>
                <c:pt idx="5">
                  <c:v>59.755000000000003</c:v>
                </c:pt>
                <c:pt idx="6">
                  <c:v>59.463636363636361</c:v>
                </c:pt>
                <c:pt idx="7">
                  <c:v>50.759999999999991</c:v>
                </c:pt>
                <c:pt idx="8">
                  <c:v>48.805869940533277</c:v>
                </c:pt>
                <c:pt idx="9">
                  <c:v>47.856249999999996</c:v>
                </c:pt>
                <c:pt idx="10">
                  <c:v>43.696042396786048</c:v>
                </c:pt>
                <c:pt idx="11">
                  <c:v>37.884615384615387</c:v>
                </c:pt>
                <c:pt idx="12">
                  <c:v>27.1</c:v>
                </c:pt>
                <c:pt idx="13">
                  <c:v>26.125</c:v>
                </c:pt>
                <c:pt idx="14">
                  <c:v>24.55760405387035</c:v>
                </c:pt>
                <c:pt idx="15">
                  <c:v>20.843999999999998</c:v>
                </c:pt>
                <c:pt idx="16">
                  <c:v>15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-1.2216754155730534E-3"/>
                  <c:y val="-3.035186208973305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Савинское </c:v>
                </c:pt>
                <c:pt idx="2">
                  <c:v>Юго-Камское </c:v>
                </c:pt>
                <c:pt idx="3">
                  <c:v>Двуреченское </c:v>
                </c:pt>
                <c:pt idx="4">
                  <c:v>Кукуштанское </c:v>
                </c:pt>
                <c:pt idx="5">
                  <c:v>Гамовское </c:v>
                </c:pt>
                <c:pt idx="6">
                  <c:v>Лобановское </c:v>
                </c:pt>
                <c:pt idx="7">
                  <c:v>Пальниковское </c:v>
                </c:pt>
                <c:pt idx="8">
                  <c:v>Усть-Качкинское </c:v>
                </c:pt>
                <c:pt idx="9">
                  <c:v>Заболотское </c:v>
                </c:pt>
                <c:pt idx="10">
                  <c:v>Хохловское </c:v>
                </c:pt>
                <c:pt idx="11">
                  <c:v>Бершетское</c:v>
                </c:pt>
                <c:pt idx="12">
                  <c:v>Юговское</c:v>
                </c:pt>
                <c:pt idx="13">
                  <c:v>Платошинское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41.1</c:v>
                </c:pt>
                <c:pt idx="1">
                  <c:v>41.1</c:v>
                </c:pt>
                <c:pt idx="2">
                  <c:v>41.1</c:v>
                </c:pt>
                <c:pt idx="3">
                  <c:v>41.1</c:v>
                </c:pt>
                <c:pt idx="4">
                  <c:v>41.1</c:v>
                </c:pt>
                <c:pt idx="5">
                  <c:v>41.1</c:v>
                </c:pt>
                <c:pt idx="6">
                  <c:v>41.1</c:v>
                </c:pt>
                <c:pt idx="7">
                  <c:v>41.1</c:v>
                </c:pt>
                <c:pt idx="8">
                  <c:v>41.1</c:v>
                </c:pt>
                <c:pt idx="9">
                  <c:v>41.1</c:v>
                </c:pt>
                <c:pt idx="10">
                  <c:v>41.1</c:v>
                </c:pt>
                <c:pt idx="11">
                  <c:v>41.1</c:v>
                </c:pt>
                <c:pt idx="12">
                  <c:v>41.1</c:v>
                </c:pt>
                <c:pt idx="13">
                  <c:v>41.1</c:v>
                </c:pt>
                <c:pt idx="14">
                  <c:v>41.1</c:v>
                </c:pt>
                <c:pt idx="15">
                  <c:v>41.1</c:v>
                </c:pt>
                <c:pt idx="16">
                  <c:v>41.1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20032"/>
        <c:axId val="46221568"/>
      </c:lineChart>
      <c:catAx>
        <c:axId val="46220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6221568"/>
        <c:crosses val="autoZero"/>
        <c:auto val="1"/>
        <c:lblAlgn val="ctr"/>
        <c:lblOffset val="100"/>
        <c:noMultiLvlLbl val="0"/>
      </c:catAx>
      <c:valAx>
        <c:axId val="4622156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22003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5913173008433E-2"/>
          <c:y val="8.8694414360575846E-2"/>
          <c:w val="0.91354332171342312"/>
          <c:h val="0.5252325662285951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Кондратовское </c:v>
                </c:pt>
                <c:pt idx="2">
                  <c:v>Пальниковское </c:v>
                </c:pt>
                <c:pt idx="3">
                  <c:v>Двуреченское </c:v>
                </c:pt>
                <c:pt idx="4">
                  <c:v>Платошинское </c:v>
                </c:pt>
                <c:pt idx="5">
                  <c:v>Гамовское </c:v>
                </c:pt>
                <c:pt idx="6">
                  <c:v>Лобановское </c:v>
                </c:pt>
                <c:pt idx="7">
                  <c:v>Бершетское</c:v>
                </c:pt>
                <c:pt idx="8">
                  <c:v>Заболотское </c:v>
                </c:pt>
                <c:pt idx="9">
                  <c:v>Фроловское </c:v>
                </c:pt>
                <c:pt idx="10">
                  <c:v>Сылвенское </c:v>
                </c:pt>
                <c:pt idx="11">
                  <c:v>Юговское</c:v>
                </c:pt>
                <c:pt idx="12">
                  <c:v>Култаевское </c:v>
                </c:pt>
                <c:pt idx="13">
                  <c:v>Савинское </c:v>
                </c:pt>
                <c:pt idx="14">
                  <c:v>Кукуштанское </c:v>
                </c:pt>
                <c:pt idx="15">
                  <c:v>Юго-Камское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38.175738396624467</c:v>
                </c:pt>
                <c:pt idx="1">
                  <c:v>50.429215763657886</c:v>
                </c:pt>
                <c:pt idx="2">
                  <c:v>29.937602627257796</c:v>
                </c:pt>
                <c:pt idx="3">
                  <c:v>29.698898118805378</c:v>
                </c:pt>
                <c:pt idx="4">
                  <c:v>19.300272205320585</c:v>
                </c:pt>
                <c:pt idx="5">
                  <c:v>37.771694915254237</c:v>
                </c:pt>
                <c:pt idx="6">
                  <c:v>33.991124231996864</c:v>
                </c:pt>
                <c:pt idx="7">
                  <c:v>31.939961348952639</c:v>
                </c:pt>
                <c:pt idx="8">
                  <c:v>18.92153917263693</c:v>
                </c:pt>
                <c:pt idx="9">
                  <c:v>21.576050356197808</c:v>
                </c:pt>
                <c:pt idx="10">
                  <c:v>29.739810853524222</c:v>
                </c:pt>
                <c:pt idx="11">
                  <c:v>22.9</c:v>
                </c:pt>
                <c:pt idx="12">
                  <c:v>20.467524232543909</c:v>
                </c:pt>
                <c:pt idx="13">
                  <c:v>18.783960995292535</c:v>
                </c:pt>
                <c:pt idx="14">
                  <c:v>17.875928765184572</c:v>
                </c:pt>
                <c:pt idx="15">
                  <c:v>10.5</c:v>
                </c:pt>
                <c:pt idx="16">
                  <c:v>27.618048493282664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0007754514731338E-2"/>
                  <c:y val="-1.9923496872440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630904809859837E-3"/>
                  <c:y val="-1.3771079699154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86532499973121E-2"/>
                  <c:y val="-2.4025108321297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1441747184828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634399677488203E-2"/>
                  <c:y val="-5.10956825918362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184106632658887E-2"/>
                  <c:y val="-4.0841782491982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9676100488071371E-3"/>
                  <c:y val="-1.4064717231981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939117115170614E-2"/>
                  <c:y val="-2.63691648194880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337315545999651E-2"/>
                  <c:y val="-2.6075980322340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Кондратовское </c:v>
                </c:pt>
                <c:pt idx="2">
                  <c:v>Пальниковское </c:v>
                </c:pt>
                <c:pt idx="3">
                  <c:v>Двуреченское </c:v>
                </c:pt>
                <c:pt idx="4">
                  <c:v>Платошинское </c:v>
                </c:pt>
                <c:pt idx="5">
                  <c:v>Гамовское </c:v>
                </c:pt>
                <c:pt idx="6">
                  <c:v>Лобановское </c:v>
                </c:pt>
                <c:pt idx="7">
                  <c:v>Бершетское</c:v>
                </c:pt>
                <c:pt idx="8">
                  <c:v>Заболотское </c:v>
                </c:pt>
                <c:pt idx="9">
                  <c:v>Фроловское </c:v>
                </c:pt>
                <c:pt idx="10">
                  <c:v>Сылвенское </c:v>
                </c:pt>
                <c:pt idx="11">
                  <c:v>Юговское</c:v>
                </c:pt>
                <c:pt idx="12">
                  <c:v>Култаевское </c:v>
                </c:pt>
                <c:pt idx="13">
                  <c:v>Савинское </c:v>
                </c:pt>
                <c:pt idx="14">
                  <c:v>Кукуштанское </c:v>
                </c:pt>
                <c:pt idx="15">
                  <c:v>Юго-Камское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159.20552525074785</c:v>
                </c:pt>
                <c:pt idx="1">
                  <c:v>156.92333333333332</c:v>
                </c:pt>
                <c:pt idx="2">
                  <c:v>142.99607843137255</c:v>
                </c:pt>
                <c:pt idx="3">
                  <c:v>139.85200396973781</c:v>
                </c:pt>
                <c:pt idx="4">
                  <c:v>120.87531636502555</c:v>
                </c:pt>
                <c:pt idx="5">
                  <c:v>117.29105263157895</c:v>
                </c:pt>
                <c:pt idx="6">
                  <c:v>112.57968253968255</c:v>
                </c:pt>
                <c:pt idx="7">
                  <c:v>90.65735294117647</c:v>
                </c:pt>
                <c:pt idx="8">
                  <c:v>86.182631578947365</c:v>
                </c:pt>
                <c:pt idx="9">
                  <c:v>71.075692307692307</c:v>
                </c:pt>
                <c:pt idx="10">
                  <c:v>70.656904761904769</c:v>
                </c:pt>
                <c:pt idx="11">
                  <c:v>68.8</c:v>
                </c:pt>
                <c:pt idx="12">
                  <c:v>60.097416545913539</c:v>
                </c:pt>
                <c:pt idx="13">
                  <c:v>55.190452432584621</c:v>
                </c:pt>
                <c:pt idx="14">
                  <c:v>54.209585121602288</c:v>
                </c:pt>
                <c:pt idx="15">
                  <c:v>49.1</c:v>
                </c:pt>
                <c:pt idx="16">
                  <c:v>45.895176891774703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0713561744058093"/>
                  <c:y val="-3.322344243555899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Кондратовское </c:v>
                </c:pt>
                <c:pt idx="2">
                  <c:v>Пальниковское </c:v>
                </c:pt>
                <c:pt idx="3">
                  <c:v>Двуреченское </c:v>
                </c:pt>
                <c:pt idx="4">
                  <c:v>Платошинское </c:v>
                </c:pt>
                <c:pt idx="5">
                  <c:v>Гамовское </c:v>
                </c:pt>
                <c:pt idx="6">
                  <c:v>Лобановское </c:v>
                </c:pt>
                <c:pt idx="7">
                  <c:v>Бершетское</c:v>
                </c:pt>
                <c:pt idx="8">
                  <c:v>Заболотское </c:v>
                </c:pt>
                <c:pt idx="9">
                  <c:v>Фроловское </c:v>
                </c:pt>
                <c:pt idx="10">
                  <c:v>Сылвенское </c:v>
                </c:pt>
                <c:pt idx="11">
                  <c:v>Юговское</c:v>
                </c:pt>
                <c:pt idx="12">
                  <c:v>Култаевское </c:v>
                </c:pt>
                <c:pt idx="13">
                  <c:v>Савинское </c:v>
                </c:pt>
                <c:pt idx="14">
                  <c:v>Кукуштанское </c:v>
                </c:pt>
                <c:pt idx="15">
                  <c:v>Юго-Камское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77.2</c:v>
                </c:pt>
                <c:pt idx="1">
                  <c:v>77.2</c:v>
                </c:pt>
                <c:pt idx="2">
                  <c:v>77.2</c:v>
                </c:pt>
                <c:pt idx="3">
                  <c:v>77.2</c:v>
                </c:pt>
                <c:pt idx="4">
                  <c:v>77.2</c:v>
                </c:pt>
                <c:pt idx="5">
                  <c:v>77.2</c:v>
                </c:pt>
                <c:pt idx="6">
                  <c:v>77.2</c:v>
                </c:pt>
                <c:pt idx="7">
                  <c:v>77.2</c:v>
                </c:pt>
                <c:pt idx="8">
                  <c:v>77.2</c:v>
                </c:pt>
                <c:pt idx="9">
                  <c:v>77.2</c:v>
                </c:pt>
                <c:pt idx="10">
                  <c:v>77.2</c:v>
                </c:pt>
                <c:pt idx="11">
                  <c:v>77.2</c:v>
                </c:pt>
                <c:pt idx="12">
                  <c:v>77.2</c:v>
                </c:pt>
                <c:pt idx="13">
                  <c:v>77.2</c:v>
                </c:pt>
                <c:pt idx="14">
                  <c:v>77.2</c:v>
                </c:pt>
                <c:pt idx="15">
                  <c:v>77.2</c:v>
                </c:pt>
                <c:pt idx="16">
                  <c:v>77.2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55136"/>
        <c:axId val="46556672"/>
      </c:lineChart>
      <c:catAx>
        <c:axId val="4655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6556672"/>
        <c:crosses val="autoZero"/>
        <c:auto val="1"/>
        <c:lblAlgn val="ctr"/>
        <c:lblOffset val="100"/>
        <c:noMultiLvlLbl val="0"/>
      </c:catAx>
      <c:valAx>
        <c:axId val="46556672"/>
        <c:scaling>
          <c:orientation val="minMax"/>
          <c:max val="18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6.9715070663634773E-3"/>
              <c:y val="6.764229476067870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555136"/>
        <c:crosses val="autoZero"/>
        <c:crossBetween val="between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54594650773571E-2"/>
          <c:y val="0.10099924950194485"/>
          <c:w val="0.92051488006708937"/>
          <c:h val="0.516209149642878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7.2180600005017359E-4"/>
                  <c:y val="4.22065534195524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844913289204424E-2"/>
                  <c:y val="-2.7771916025604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000247284351918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457855041196244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035522038769781E-2"/>
                  <c:y val="1.652549048332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Лобановское </c:v>
                </c:pt>
                <c:pt idx="1">
                  <c:v>Платошинское </c:v>
                </c:pt>
                <c:pt idx="2">
                  <c:v>Савинское </c:v>
                </c:pt>
                <c:pt idx="3">
                  <c:v>Бершетское</c:v>
                </c:pt>
                <c:pt idx="4">
                  <c:v>Гамовское </c:v>
                </c:pt>
                <c:pt idx="5">
                  <c:v>Пальниковское </c:v>
                </c:pt>
                <c:pt idx="6">
                  <c:v>Кукуштанское </c:v>
                </c:pt>
                <c:pt idx="7">
                  <c:v>Култаевское </c:v>
                </c:pt>
                <c:pt idx="8">
                  <c:v>Сылвенское </c:v>
                </c:pt>
                <c:pt idx="9">
                  <c:v>Заболотское </c:v>
                </c:pt>
                <c:pt idx="10">
                  <c:v>Кондратовское </c:v>
                </c:pt>
                <c:pt idx="11">
                  <c:v>Усть-Качкинское </c:v>
                </c:pt>
                <c:pt idx="12">
                  <c:v>Фроловское </c:v>
                </c:pt>
                <c:pt idx="13">
                  <c:v>Юговское</c:v>
                </c:pt>
                <c:pt idx="14">
                  <c:v>Двуреченское </c:v>
                </c:pt>
                <c:pt idx="15">
                  <c:v>Юго-Камское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8.089154519711343</c:v>
                </c:pt>
                <c:pt idx="1">
                  <c:v>71.864637851951983</c:v>
                </c:pt>
                <c:pt idx="2">
                  <c:v>22.834226931761766</c:v>
                </c:pt>
                <c:pt idx="3">
                  <c:v>45.836687751581366</c:v>
                </c:pt>
                <c:pt idx="4">
                  <c:v>19.072224041925974</c:v>
                </c:pt>
                <c:pt idx="5">
                  <c:v>34.346405228758172</c:v>
                </c:pt>
                <c:pt idx="6">
                  <c:v>39.848509327985852</c:v>
                </c:pt>
                <c:pt idx="7">
                  <c:v>41.259589652096338</c:v>
                </c:pt>
                <c:pt idx="8">
                  <c:v>48.593796649938241</c:v>
                </c:pt>
                <c:pt idx="9">
                  <c:v>34.627571021964449</c:v>
                </c:pt>
                <c:pt idx="10">
                  <c:v>35.672582069692467</c:v>
                </c:pt>
                <c:pt idx="11">
                  <c:v>25.409478349812481</c:v>
                </c:pt>
                <c:pt idx="12">
                  <c:v>29.645539371870733</c:v>
                </c:pt>
                <c:pt idx="13">
                  <c:v>11.6</c:v>
                </c:pt>
                <c:pt idx="14">
                  <c:v>8.6790623906975224</c:v>
                </c:pt>
                <c:pt idx="15">
                  <c:v>1.1000000000000001</c:v>
                </c:pt>
                <c:pt idx="16">
                  <c:v>0.42487827002233503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0008753507674774E-2"/>
                  <c:y val="-4.453323303439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12041851980607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0875852503843655E-3"/>
                  <c:y val="-2.6486012309098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3199250262515635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354584257663127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346302023789366E-2"/>
                  <c:y val="-2.7716495823235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50152402421226E-2"/>
                  <c:y val="-2.6896431849719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8899445760506898E-2"/>
                  <c:y val="-3.1407946365645832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Лобановское </c:v>
                </c:pt>
                <c:pt idx="1">
                  <c:v>Платошинское </c:v>
                </c:pt>
                <c:pt idx="2">
                  <c:v>Савинское </c:v>
                </c:pt>
                <c:pt idx="3">
                  <c:v>Бершетское</c:v>
                </c:pt>
                <c:pt idx="4">
                  <c:v>Гамовское </c:v>
                </c:pt>
                <c:pt idx="5">
                  <c:v>Пальниковское </c:v>
                </c:pt>
                <c:pt idx="6">
                  <c:v>Кукуштанское </c:v>
                </c:pt>
                <c:pt idx="7">
                  <c:v>Култаевское </c:v>
                </c:pt>
                <c:pt idx="8">
                  <c:v>Сылвенское </c:v>
                </c:pt>
                <c:pt idx="9">
                  <c:v>Заболотское </c:v>
                </c:pt>
                <c:pt idx="10">
                  <c:v>Кондратовское </c:v>
                </c:pt>
                <c:pt idx="11">
                  <c:v>Усть-Качкинское </c:v>
                </c:pt>
                <c:pt idx="12">
                  <c:v>Фроловское </c:v>
                </c:pt>
                <c:pt idx="13">
                  <c:v>Юговское</c:v>
                </c:pt>
                <c:pt idx="14">
                  <c:v>Двуреченское </c:v>
                </c:pt>
                <c:pt idx="15">
                  <c:v>Юго-Камское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117.19066074298136</c:v>
                </c:pt>
                <c:pt idx="1">
                  <c:v>102.7470349202154</c:v>
                </c:pt>
                <c:pt idx="2">
                  <c:v>101.34236850596967</c:v>
                </c:pt>
                <c:pt idx="3">
                  <c:v>99.132012196429415</c:v>
                </c:pt>
                <c:pt idx="4">
                  <c:v>97.902480033627569</c:v>
                </c:pt>
                <c:pt idx="5">
                  <c:v>95.545454545454547</c:v>
                </c:pt>
                <c:pt idx="6">
                  <c:v>94.266250992970498</c:v>
                </c:pt>
                <c:pt idx="7">
                  <c:v>85.176127406927236</c:v>
                </c:pt>
                <c:pt idx="8">
                  <c:v>84.695466107001423</c:v>
                </c:pt>
                <c:pt idx="9">
                  <c:v>79.155413699975469</c:v>
                </c:pt>
                <c:pt idx="10">
                  <c:v>71.36494386487324</c:v>
                </c:pt>
                <c:pt idx="11">
                  <c:v>63.429621938141523</c:v>
                </c:pt>
                <c:pt idx="12">
                  <c:v>60.822957198443582</c:v>
                </c:pt>
                <c:pt idx="13">
                  <c:v>23.2</c:v>
                </c:pt>
                <c:pt idx="14">
                  <c:v>10.964763854770501</c:v>
                </c:pt>
                <c:pt idx="15">
                  <c:v>1.6</c:v>
                </c:pt>
                <c:pt idx="16">
                  <c:v>0.59265713919087071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093074783805384"/>
                  <c:y val="-3.1582539380801321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Лобановское </c:v>
                </c:pt>
                <c:pt idx="1">
                  <c:v>Платошинское </c:v>
                </c:pt>
                <c:pt idx="2">
                  <c:v>Савинское </c:v>
                </c:pt>
                <c:pt idx="3">
                  <c:v>Бершетское</c:v>
                </c:pt>
                <c:pt idx="4">
                  <c:v>Гамовское </c:v>
                </c:pt>
                <c:pt idx="5">
                  <c:v>Пальниковское </c:v>
                </c:pt>
                <c:pt idx="6">
                  <c:v>Кукуштанское </c:v>
                </c:pt>
                <c:pt idx="7">
                  <c:v>Култаевское </c:v>
                </c:pt>
                <c:pt idx="8">
                  <c:v>Сылвенское </c:v>
                </c:pt>
                <c:pt idx="9">
                  <c:v>Заболотское </c:v>
                </c:pt>
                <c:pt idx="10">
                  <c:v>Кондратовское </c:v>
                </c:pt>
                <c:pt idx="11">
                  <c:v>Усть-Качкинское </c:v>
                </c:pt>
                <c:pt idx="12">
                  <c:v>Фроловское </c:v>
                </c:pt>
                <c:pt idx="13">
                  <c:v>Юговское</c:v>
                </c:pt>
                <c:pt idx="14">
                  <c:v>Двуреченское </c:v>
                </c:pt>
                <c:pt idx="15">
                  <c:v>Юго-Камское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54.8</c:v>
                </c:pt>
                <c:pt idx="1">
                  <c:v>54.8</c:v>
                </c:pt>
                <c:pt idx="2">
                  <c:v>54.8</c:v>
                </c:pt>
                <c:pt idx="3">
                  <c:v>54.8</c:v>
                </c:pt>
                <c:pt idx="4">
                  <c:v>54.8</c:v>
                </c:pt>
                <c:pt idx="5">
                  <c:v>54.8</c:v>
                </c:pt>
                <c:pt idx="6">
                  <c:v>54.8</c:v>
                </c:pt>
                <c:pt idx="7">
                  <c:v>54.8</c:v>
                </c:pt>
                <c:pt idx="8">
                  <c:v>54.8</c:v>
                </c:pt>
                <c:pt idx="9">
                  <c:v>54.8</c:v>
                </c:pt>
                <c:pt idx="10">
                  <c:v>54.8</c:v>
                </c:pt>
                <c:pt idx="11">
                  <c:v>54.8</c:v>
                </c:pt>
                <c:pt idx="12">
                  <c:v>54.8</c:v>
                </c:pt>
                <c:pt idx="13">
                  <c:v>54.8</c:v>
                </c:pt>
                <c:pt idx="14">
                  <c:v>54.8</c:v>
                </c:pt>
                <c:pt idx="15">
                  <c:v>54.8</c:v>
                </c:pt>
                <c:pt idx="16">
                  <c:v>54.8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53440"/>
        <c:axId val="46654976"/>
      </c:lineChart>
      <c:catAx>
        <c:axId val="4665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6654976"/>
        <c:crosses val="autoZero"/>
        <c:auto val="1"/>
        <c:lblAlgn val="ctr"/>
        <c:lblOffset val="100"/>
        <c:noMultiLvlLbl val="0"/>
      </c:catAx>
      <c:valAx>
        <c:axId val="46654976"/>
        <c:scaling>
          <c:orientation val="minMax"/>
          <c:max val="1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7.502519584550010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6534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392566484380704"/>
          <c:w val="0.60397948615028441"/>
          <c:h val="0.13966801748565519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2889023312655182"/>
          <c:w val="0.91624786788396062"/>
          <c:h val="0.6358713695894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Кондратовское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Гамовское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35887</c:v>
                </c:pt>
                <c:pt idx="1">
                  <c:v>5913</c:v>
                </c:pt>
                <c:pt idx="2">
                  <c:v>8089</c:v>
                </c:pt>
                <c:pt idx="3">
                  <c:v>7609</c:v>
                </c:pt>
                <c:pt idx="4">
                  <c:v>8254</c:v>
                </c:pt>
                <c:pt idx="5">
                  <c:v>7541</c:v>
                </c:pt>
                <c:pt idx="6">
                  <c:v>9350</c:v>
                </c:pt>
                <c:pt idx="7">
                  <c:v>6291</c:v>
                </c:pt>
                <c:pt idx="8">
                  <c:v>6382</c:v>
                </c:pt>
                <c:pt idx="9">
                  <c:v>6163</c:v>
                </c:pt>
                <c:pt idx="10">
                  <c:v>6487</c:v>
                </c:pt>
                <c:pt idx="11">
                  <c:v>4535</c:v>
                </c:pt>
                <c:pt idx="12">
                  <c:v>1745</c:v>
                </c:pt>
                <c:pt idx="13">
                  <c:v>2330</c:v>
                </c:pt>
                <c:pt idx="14">
                  <c:v>1585</c:v>
                </c:pt>
                <c:pt idx="15">
                  <c:v>739</c:v>
                </c:pt>
                <c:pt idx="16">
                  <c:v>468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01.06.2020</c:v>
                </c:pt>
              </c:strCache>
            </c:strRef>
          </c:tx>
          <c:spPr>
            <a:solidFill>
              <a:srgbClr val="2FB60A"/>
            </a:solidFill>
            <a:ln>
              <a:solidFill>
                <a:srgbClr val="00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6"/>
            <c:invertIfNegative val="0"/>
            <c:bubble3D val="0"/>
          </c:dPt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Кондратовское </c:v>
                </c:pt>
                <c:pt idx="8">
                  <c:v>Юго-Камское </c:v>
                </c:pt>
                <c:pt idx="9">
                  <c:v>Фроловское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Гамовское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29867</c:v>
                </c:pt>
                <c:pt idx="1">
                  <c:v>16435</c:v>
                </c:pt>
                <c:pt idx="2">
                  <c:v>8549</c:v>
                </c:pt>
                <c:pt idx="3">
                  <c:v>7826</c:v>
                </c:pt>
                <c:pt idx="4">
                  <c:v>6270</c:v>
                </c:pt>
                <c:pt idx="5">
                  <c:v>6174</c:v>
                </c:pt>
                <c:pt idx="6">
                  <c:v>5896</c:v>
                </c:pt>
                <c:pt idx="7">
                  <c:v>5632</c:v>
                </c:pt>
                <c:pt idx="8">
                  <c:v>5180</c:v>
                </c:pt>
                <c:pt idx="9">
                  <c:v>4730</c:v>
                </c:pt>
                <c:pt idx="10">
                  <c:v>3902</c:v>
                </c:pt>
                <c:pt idx="11">
                  <c:v>3421</c:v>
                </c:pt>
                <c:pt idx="12">
                  <c:v>1745</c:v>
                </c:pt>
                <c:pt idx="13">
                  <c:v>1682</c:v>
                </c:pt>
                <c:pt idx="14">
                  <c:v>1107</c:v>
                </c:pt>
                <c:pt idx="15">
                  <c:v>443</c:v>
                </c:pt>
                <c:pt idx="16">
                  <c:v>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46704512"/>
        <c:axId val="46706048"/>
      </c:barChart>
      <c:catAx>
        <c:axId val="46704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6706048"/>
        <c:crosses val="autoZero"/>
        <c:auto val="1"/>
        <c:lblAlgn val="ctr"/>
        <c:lblOffset val="100"/>
        <c:noMultiLvlLbl val="0"/>
      </c:catAx>
      <c:valAx>
        <c:axId val="46706048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704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827251721134928"/>
          <c:y val="8.0195869709567158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Савинское </c:v>
                </c:pt>
                <c:pt idx="5">
                  <c:v>Усть-Качкинское </c:v>
                </c:pt>
                <c:pt idx="6">
                  <c:v>Кукуштанское </c:v>
                </c:pt>
                <c:pt idx="7">
                  <c:v>Юго-Камское </c:v>
                </c:pt>
                <c:pt idx="8">
                  <c:v>Фроловское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Хохловское </c:v>
                </c:pt>
                <c:pt idx="14">
                  <c:v>Гамовское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32737</c:v>
                </c:pt>
                <c:pt idx="1">
                  <c:v>5539</c:v>
                </c:pt>
                <c:pt idx="2">
                  <c:v>6763</c:v>
                </c:pt>
                <c:pt idx="3">
                  <c:v>5244</c:v>
                </c:pt>
                <c:pt idx="4">
                  <c:v>6404</c:v>
                </c:pt>
                <c:pt idx="5">
                  <c:v>8103</c:v>
                </c:pt>
                <c:pt idx="6">
                  <c:v>6606</c:v>
                </c:pt>
                <c:pt idx="7">
                  <c:v>5285</c:v>
                </c:pt>
                <c:pt idx="8">
                  <c:v>4982</c:v>
                </c:pt>
                <c:pt idx="9">
                  <c:v>3648</c:v>
                </c:pt>
                <c:pt idx="10">
                  <c:v>6152</c:v>
                </c:pt>
                <c:pt idx="11">
                  <c:v>2706</c:v>
                </c:pt>
                <c:pt idx="12">
                  <c:v>1237</c:v>
                </c:pt>
                <c:pt idx="13">
                  <c:v>1282</c:v>
                </c:pt>
                <c:pt idx="14">
                  <c:v>1161</c:v>
                </c:pt>
                <c:pt idx="15">
                  <c:v>604</c:v>
                </c:pt>
                <c:pt idx="16">
                  <c:v>343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01.06.2020</c:v>
                </c:pt>
              </c:strCache>
            </c:strRef>
          </c:tx>
          <c:spPr>
            <a:solidFill>
              <a:srgbClr val="2FB60A"/>
            </a:solidFill>
            <a:ln>
              <a:solidFill>
                <a:srgbClr val="00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10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FF00"/>
                </a:solidFill>
              </a:ln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Юговское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Савинское </c:v>
                </c:pt>
                <c:pt idx="5">
                  <c:v>Усть-Качкинское </c:v>
                </c:pt>
                <c:pt idx="6">
                  <c:v>Кукуштанское </c:v>
                </c:pt>
                <c:pt idx="7">
                  <c:v>Юго-Камское </c:v>
                </c:pt>
                <c:pt idx="8">
                  <c:v>Фроловское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Лобановское </c:v>
                </c:pt>
                <c:pt idx="12">
                  <c:v>Бершетское </c:v>
                </c:pt>
                <c:pt idx="13">
                  <c:v>Хохловское </c:v>
                </c:pt>
                <c:pt idx="14">
                  <c:v>Гамовское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27636</c:v>
                </c:pt>
                <c:pt idx="1">
                  <c:v>16153</c:v>
                </c:pt>
                <c:pt idx="2">
                  <c:v>7545</c:v>
                </c:pt>
                <c:pt idx="3">
                  <c:v>5260</c:v>
                </c:pt>
                <c:pt idx="4">
                  <c:v>5210</c:v>
                </c:pt>
                <c:pt idx="5">
                  <c:v>5128</c:v>
                </c:pt>
                <c:pt idx="6">
                  <c:v>5024</c:v>
                </c:pt>
                <c:pt idx="7">
                  <c:v>4296</c:v>
                </c:pt>
                <c:pt idx="8">
                  <c:v>3837</c:v>
                </c:pt>
                <c:pt idx="9">
                  <c:v>3824</c:v>
                </c:pt>
                <c:pt idx="10">
                  <c:v>3545</c:v>
                </c:pt>
                <c:pt idx="11">
                  <c:v>2228</c:v>
                </c:pt>
                <c:pt idx="12">
                  <c:v>1301</c:v>
                </c:pt>
                <c:pt idx="13">
                  <c:v>915</c:v>
                </c:pt>
                <c:pt idx="14">
                  <c:v>823</c:v>
                </c:pt>
                <c:pt idx="15">
                  <c:v>338</c:v>
                </c:pt>
                <c:pt idx="16">
                  <c:v>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822528"/>
        <c:axId val="46824064"/>
      </c:barChart>
      <c:catAx>
        <c:axId val="4682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>
                <a:latin typeface="Calibri" panose="020F0502020204030204" pitchFamily="34" charset="0"/>
              </a:defRPr>
            </a:pPr>
            <a:endParaRPr lang="ru-RU"/>
          </a:p>
        </c:txPr>
        <c:crossAx val="46824064"/>
        <c:crosses val="autoZero"/>
        <c:auto val="1"/>
        <c:lblAlgn val="ctr"/>
        <c:lblOffset val="100"/>
        <c:noMultiLvlLbl val="0"/>
      </c:catAx>
      <c:valAx>
        <c:axId val="468240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822528"/>
        <c:crosses val="autoZero"/>
        <c:crossBetween val="between"/>
        <c:majorUnit val="5000"/>
        <c:minorUnit val="1000"/>
      </c:valAx>
    </c:plotArea>
    <c:legend>
      <c:legendPos val="b"/>
      <c:layout>
        <c:manualLayout>
          <c:xMode val="edge"/>
          <c:yMode val="edge"/>
          <c:x val="0.52262685418466048"/>
          <c:y val="0.10149629839108786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3557-DB59-4597-881D-BA5D88DF0D13}" type="datetimeFigureOut">
              <a:rPr lang="ru-RU" smtClean="0"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2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E4EC-DD06-4C70-8B2E-40A26DCF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6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7E4EC-DD06-4C70-8B2E-40A26DCF20B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153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5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61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9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9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6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4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7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3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54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2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1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4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190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3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7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2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1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2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3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1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1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1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7340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бюджетов сельских поселений Пермского </a:t>
            </a:r>
            <a:r>
              <a:rPr lang="ru-RU" altLang="ru-RU" sz="4000" b="1" dirty="0">
                <a:solidFill>
                  <a:schemeClr val="accent6"/>
                </a:solidFill>
              </a:rPr>
              <a:t>муниципального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района 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</a:rPr>
              <a:t>на </a:t>
            </a:r>
            <a:r>
              <a:rPr lang="ru-RU" altLang="ru-RU" sz="4000" b="1" dirty="0">
                <a:solidFill>
                  <a:schemeClr val="accent6"/>
                </a:solidFill>
              </a:rPr>
              <a:t>01 июня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2020 года</a:t>
            </a:r>
            <a:endParaRPr lang="ru-RU" altLang="ru-RU" sz="4000" b="1" dirty="0">
              <a:solidFill>
                <a:schemeClr val="accent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4801716"/>
            <a:ext cx="482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+mj-lt"/>
              </a:rPr>
              <a:t>Докладчик: </a:t>
            </a:r>
            <a:r>
              <a:rPr lang="ru-RU" altLang="ru-RU" sz="1600" dirty="0" smtClean="0">
                <a:latin typeface="+mj-lt"/>
              </a:rPr>
              <a:t>  </a:t>
            </a:r>
            <a:r>
              <a:rPr lang="ru-RU" altLang="ru-RU" sz="1600" dirty="0" err="1" smtClean="0">
                <a:latin typeface="+mj-lt"/>
              </a:rPr>
              <a:t>И.о</a:t>
            </a:r>
            <a:r>
              <a:rPr lang="ru-RU" altLang="ru-RU" sz="1600" dirty="0" smtClean="0">
                <a:latin typeface="+mj-lt"/>
              </a:rPr>
              <a:t>. начальника ФЭУ   </a:t>
            </a:r>
          </a:p>
          <a:p>
            <a:r>
              <a:rPr lang="ru-RU" altLang="ru-RU" sz="1600" dirty="0" smtClean="0">
                <a:latin typeface="+mj-lt"/>
              </a:rPr>
              <a:t>Кузнецова Галина Михайловна</a:t>
            </a:r>
            <a:endParaRPr lang="ru-RU" altLang="ru-RU" sz="1600" dirty="0">
              <a:latin typeface="+mj-lt"/>
            </a:endParaRP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6" y="8976"/>
            <a:ext cx="756981" cy="104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256784"/>
              </p:ext>
            </p:extLst>
          </p:nvPr>
        </p:nvGraphicFramePr>
        <p:xfrm>
          <a:off x="107504" y="337220"/>
          <a:ext cx="8928992" cy="528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179512" y="26637"/>
            <a:ext cx="8784976" cy="24002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dirty="0">
              <a:solidFill>
                <a:prstClr val="black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57200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14176461"/>
              </p:ext>
            </p:extLst>
          </p:nvPr>
        </p:nvGraphicFramePr>
        <p:xfrm>
          <a:off x="107504" y="457234"/>
          <a:ext cx="8928992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23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81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расходной части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38867733"/>
              </p:ext>
            </p:extLst>
          </p:nvPr>
        </p:nvGraphicFramePr>
        <p:xfrm>
          <a:off x="35496" y="571095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6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об остатках средств сельских поселений на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01.06.2020 (руб.)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62047"/>
              </p:ext>
            </p:extLst>
          </p:nvPr>
        </p:nvGraphicFramePr>
        <p:xfrm>
          <a:off x="323528" y="553244"/>
          <a:ext cx="8496944" cy="511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19"/>
                <a:gridCol w="1096119"/>
                <a:gridCol w="1160597"/>
                <a:gridCol w="1267581"/>
                <a:gridCol w="1098743"/>
                <a:gridCol w="1098743"/>
                <a:gridCol w="1098742"/>
              </a:tblGrid>
              <a:tr h="995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Остатки на </a:t>
                      </a:r>
                      <a:r>
                        <a:rPr lang="ru-RU" sz="13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средства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на </a:t>
                      </a:r>
                      <a:r>
                        <a:rPr lang="ru-RU" sz="13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01.01.2020 </a:t>
                      </a:r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(согласно </a:t>
                      </a:r>
                      <a:r>
                        <a:rPr lang="ru-RU" sz="13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утв.решению</a:t>
                      </a:r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бюджете)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на </a:t>
                      </a:r>
                      <a:r>
                        <a:rPr lang="ru-RU" sz="13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на 01.06.2020, в </a:t>
                      </a:r>
                      <a:r>
                        <a:rPr lang="ru-RU" sz="13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покрытие дефицита на 01.01.2020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остатки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410 774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2 753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386 833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21 188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4 074 027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1 384 381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2 344 461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345 150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2 216 876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286 182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2 644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-713 340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5 337 806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740 850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3 874 222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711 434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23 020 871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6 822 809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12 582 835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3 615 227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Кукуштанское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1 208 843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89 000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1 869 235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-749 3920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8 949 840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17 477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8 339 772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592 591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12 746 884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10 046 690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2 700 194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Пальниковское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2 376 389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53 726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48 738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2 273 925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264 868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196 087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68 781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Савинское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43 083 971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69 752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4 747 294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11 003 950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27 262 975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1 597 141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4 500 000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1 500 000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Усть-Качкинское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22 061 495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1 066 213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2 195 091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18 800 191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60 943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3 500 000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60 943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1 166 522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750 200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416 322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Юго-Камское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4 468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1 319 493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681 401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2 257 596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18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3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Юговское</a:t>
                      </a: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18 868 520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14 811 361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4 057 159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  <a:tr h="202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</a:t>
                      </a:r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913  778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795  992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45 146 </a:t>
                      </a:r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8 000 000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44 807 174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60 164 301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40" marR="4640" marT="46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864"/>
            <a:ext cx="8424936" cy="39638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ОМС на 2020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(тыс. руб.)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439906"/>
              </p:ext>
            </p:extLst>
          </p:nvPr>
        </p:nvGraphicFramePr>
        <p:xfrm>
          <a:off x="467544" y="769272"/>
          <a:ext cx="8352928" cy="4752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565"/>
                <a:gridCol w="1487675"/>
                <a:gridCol w="2880320"/>
                <a:gridCol w="1440160"/>
                <a:gridCol w="1872208"/>
              </a:tblGrid>
              <a:tr h="703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(с учетом п.2.6.2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</a:t>
                      </a:r>
                      <a:r>
                        <a:rPr lang="ru-RU" sz="1400" b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ОМС на 01.06.2020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норматива                                </a:t>
                      </a:r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("-" превышение)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2 909,17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2 880,67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28,50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991,62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4 953,20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7 157,28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600,15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555,84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3 026,56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867,51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7 063,66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9 056,53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1 992,87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Кукуштанское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6 357,74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6 205,30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152,44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8 163,52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762,61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399,81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8 114,63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8 114,00  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0,63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Пальниковское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3 188,80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170,53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2 695,28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2 694,80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7 487,76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12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382,94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4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895,23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7 150,88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146,67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2,45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Усть-Качкинское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7 215,44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7 323,00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209,35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4 324,56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3 903,60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419,94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/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2 656,64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656,64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72,10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2 398,40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535,36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1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137,32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Юго-Камское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6 355,56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5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798,07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557,49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1" marR="5201" marT="520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6720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редней заработной платы работников учреждений культуры сельских поселений по состоянию на 01.01.2020 и 01.06.2020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34150865"/>
              </p:ext>
            </p:extLst>
          </p:nvPr>
        </p:nvGraphicFramePr>
        <p:xfrm>
          <a:off x="107504" y="841276"/>
          <a:ext cx="8928992" cy="4776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17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81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8102489"/>
              </p:ext>
            </p:extLst>
          </p:nvPr>
        </p:nvGraphicFramePr>
        <p:xfrm>
          <a:off x="35496" y="571095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45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856984" cy="888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80737137"/>
              </p:ext>
            </p:extLst>
          </p:nvPr>
        </p:nvGraphicFramePr>
        <p:xfrm>
          <a:off x="0" y="558730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34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77612879"/>
              </p:ext>
            </p:extLst>
          </p:nvPr>
        </p:nvGraphicFramePr>
        <p:xfrm>
          <a:off x="24377" y="481236"/>
          <a:ext cx="8928992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77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84629076"/>
              </p:ext>
            </p:extLst>
          </p:nvPr>
        </p:nvGraphicFramePr>
        <p:xfrm>
          <a:off x="-15114" y="553244"/>
          <a:ext cx="9159114" cy="508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98359209"/>
              </p:ext>
            </p:extLst>
          </p:nvPr>
        </p:nvGraphicFramePr>
        <p:xfrm>
          <a:off x="0" y="457234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32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земельного налога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25569716"/>
              </p:ext>
            </p:extLst>
          </p:nvPr>
        </p:nvGraphicFramePr>
        <p:xfrm>
          <a:off x="58930" y="554427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28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9188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01.06.2020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53431975"/>
              </p:ext>
            </p:extLst>
          </p:nvPr>
        </p:nvGraphicFramePr>
        <p:xfrm>
          <a:off x="107504" y="523642"/>
          <a:ext cx="8928992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53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налогу на имущество и земельному налогу в разрезе сельских поселений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98584825"/>
              </p:ext>
            </p:extLst>
          </p:nvPr>
        </p:nvGraphicFramePr>
        <p:xfrm>
          <a:off x="107504" y="457234"/>
          <a:ext cx="8928992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67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12607</TotalTime>
  <Words>851</Words>
  <Application>Microsoft Office PowerPoint</Application>
  <PresentationFormat>Экран (16:10)</PresentationFormat>
  <Paragraphs>370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3_Воздушный поток</vt:lpstr>
      <vt:lpstr>4_Воздушный поток</vt:lpstr>
      <vt:lpstr>Презентация PowerPoint</vt:lpstr>
      <vt:lpstr>Анализ исполнения планов по доходам бюджетов поселений  по состоянию на 01.06.2020  </vt:lpstr>
      <vt:lpstr>Анализ исполнения планов по налоговым и неналоговым доходам бюджетов поселений по состоянию на 01.06.2020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01.06.2020 </vt:lpstr>
      <vt:lpstr>Анализ исполнения планов по доходам от подакцизных товаров (продукции) бюджетов поселений по состоянию на 01.06.2020 </vt:lpstr>
      <vt:lpstr>Анализ исполнения планов по доходам от налога на имущество физических лиц бюджетов поселений по состоянию на 01.06.2020 </vt:lpstr>
      <vt:lpstr>Анализ исполнения планов по доходам от земельного налога бюджетов поселений по состоянию на 01.06.2020 </vt:lpstr>
      <vt:lpstr>Анализ исполнения планов по неналоговым доходам бюджетов поселений по состоянию на 01.06.2020  </vt:lpstr>
      <vt:lpstr>Общий анализ недоимки  по налогу на имущество и земельному налогу в разрезе сельских поселений</vt:lpstr>
      <vt:lpstr>Презентация PowerPoint</vt:lpstr>
      <vt:lpstr>Анализ недоимки  по налогу на имущество физических лиц  в разрезе сельских поселений</vt:lpstr>
      <vt:lpstr>Анализ исполнения планов по расходной части бюджетов поселений  по состоянию на 01.06.2020  </vt:lpstr>
      <vt:lpstr>Информация об остатках средств сельских поселений на 01.06.2020 (руб.)</vt:lpstr>
      <vt:lpstr>Нормативы на содержание ОМС на 2020 год (тыс. руб.)</vt:lpstr>
      <vt:lpstr>Анализ средней заработной платы работников учреждений культуры сельских поселений по состоянию на 01.01.2020 и 01.06.2020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feu21-03</cp:lastModifiedBy>
  <cp:revision>1695</cp:revision>
  <cp:lastPrinted>2020-06-22T02:55:28Z</cp:lastPrinted>
  <dcterms:created xsi:type="dcterms:W3CDTF">2018-10-24T09:39:02Z</dcterms:created>
  <dcterms:modified xsi:type="dcterms:W3CDTF">2020-06-22T02:56:50Z</dcterms:modified>
</cp:coreProperties>
</file>