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</p:sldMasterIdLst>
  <p:notesMasterIdLst>
    <p:notesMasterId r:id="rId19"/>
  </p:notesMasterIdLst>
  <p:sldIdLst>
    <p:sldId id="423" r:id="rId4"/>
    <p:sldId id="413" r:id="rId5"/>
    <p:sldId id="414" r:id="rId6"/>
    <p:sldId id="415" r:id="rId7"/>
    <p:sldId id="416" r:id="rId8"/>
    <p:sldId id="417" r:id="rId9"/>
    <p:sldId id="418" r:id="rId10"/>
    <p:sldId id="419" r:id="rId11"/>
    <p:sldId id="424" r:id="rId12"/>
    <p:sldId id="425" r:id="rId13"/>
    <p:sldId id="426" r:id="rId14"/>
    <p:sldId id="421" r:id="rId15"/>
    <p:sldId id="405" r:id="rId16"/>
    <p:sldId id="376" r:id="rId17"/>
    <p:sldId id="403" r:id="rId18"/>
  </p:sldIdLst>
  <p:sldSz cx="9144000" cy="5715000" type="screen16x1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EBF2F9"/>
    <a:srgbClr val="00FF00"/>
    <a:srgbClr val="30DC5D"/>
    <a:srgbClr val="00CC66"/>
    <a:srgbClr val="00CC00"/>
    <a:srgbClr val="B40000"/>
    <a:srgbClr val="F7EFEF"/>
    <a:srgbClr val="32879E"/>
    <a:srgbClr val="87C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5767" autoAdjust="0"/>
  </p:normalViewPr>
  <p:slideViewPr>
    <p:cSldViewPr>
      <p:cViewPr>
        <p:scale>
          <a:sx n="138" d="100"/>
          <a:sy n="138" d="100"/>
        </p:scale>
        <p:origin x="-882" y="5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4788"/>
    </p:cViewPr>
  </p:sorterViewPr>
  <p:notesViewPr>
    <p:cSldViewPr>
      <p:cViewPr>
        <p:scale>
          <a:sx n="70" d="100"/>
          <a:sy n="70" d="100"/>
        </p:scale>
        <p:origin x="-4134" y="-378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541659969628386E-2"/>
          <c:y val="3.9475073795099888E-2"/>
          <c:w val="0.89951621034584828"/>
          <c:h val="0.5710658486954840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chemeClr val="bg2">
                  <a:lumMod val="50000"/>
                </a:schemeClr>
              </a:solidFill>
            </a:ln>
          </c:spPr>
          <c:marker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6"/>
              <c:layout>
                <c:manualLayout>
                  <c:x val="-1.3911365644382512E-3"/>
                  <c:y val="-7.618662525869218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Гамовское </c:v>
                </c:pt>
                <c:pt idx="1">
                  <c:v>Платошинское </c:v>
                </c:pt>
                <c:pt idx="2">
                  <c:v>Пальниковское </c:v>
                </c:pt>
                <c:pt idx="3">
                  <c:v>Лобановское </c:v>
                </c:pt>
                <c:pt idx="4">
                  <c:v>Бершетское</c:v>
                </c:pt>
                <c:pt idx="5">
                  <c:v>Кукуштанское </c:v>
                </c:pt>
                <c:pt idx="6">
                  <c:v>Кондратовское </c:v>
                </c:pt>
                <c:pt idx="7">
                  <c:v>Юговское </c:v>
                </c:pt>
                <c:pt idx="8">
                  <c:v>Фроловское </c:v>
                </c:pt>
                <c:pt idx="9">
                  <c:v>Савинское </c:v>
                </c:pt>
                <c:pt idx="10">
                  <c:v>Култаевское </c:v>
                </c:pt>
                <c:pt idx="11">
                  <c:v>Двуреченское </c:v>
                </c:pt>
                <c:pt idx="12">
                  <c:v>Сылвенское </c:v>
                </c:pt>
                <c:pt idx="13">
                  <c:v>Хохловское </c:v>
                </c:pt>
                <c:pt idx="14">
                  <c:v>Заболотское </c:v>
                </c:pt>
                <c:pt idx="15">
                  <c:v>Усть-Качкинское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39.978894555186336</c:v>
                </c:pt>
                <c:pt idx="1">
                  <c:v>36.397176642014131</c:v>
                </c:pt>
                <c:pt idx="2">
                  <c:v>42.62583232874551</c:v>
                </c:pt>
                <c:pt idx="3">
                  <c:v>33.822680241840025</c:v>
                </c:pt>
                <c:pt idx="4">
                  <c:v>39.316542110858933</c:v>
                </c:pt>
                <c:pt idx="5">
                  <c:v>39.249653711025289</c:v>
                </c:pt>
                <c:pt idx="6">
                  <c:v>37.67896067123813</c:v>
                </c:pt>
                <c:pt idx="7">
                  <c:v>29.007669852952933</c:v>
                </c:pt>
                <c:pt idx="8">
                  <c:v>34.316082686869052</c:v>
                </c:pt>
                <c:pt idx="9">
                  <c:v>24.687746682719325</c:v>
                </c:pt>
                <c:pt idx="10">
                  <c:v>25.064451957987082</c:v>
                </c:pt>
                <c:pt idx="11">
                  <c:v>28.105349716788997</c:v>
                </c:pt>
                <c:pt idx="12">
                  <c:v>38.155733584061863</c:v>
                </c:pt>
                <c:pt idx="13">
                  <c:v>33.199908174828757</c:v>
                </c:pt>
                <c:pt idx="14">
                  <c:v>26.444667179884213</c:v>
                </c:pt>
                <c:pt idx="15">
                  <c:v>30.851122156951348</c:v>
                </c:pt>
                <c:pt idx="16">
                  <c:v>23.672007651602939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9"/>
              <c:layout>
                <c:manualLayout>
                  <c:x val="-1.4621583264941888E-2"/>
                  <c:y val="-1.58218854235834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0310909453407498E-2"/>
                  <c:y val="-3.26384298797827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8516322768261397E-2"/>
                  <c:y val="-1.65252967063928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4093528421352178E-2"/>
                  <c:y val="-3.1291098876035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4.2019300722858748E-3"/>
                  <c:y val="-1.9923496872440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Гамовское </c:v>
                </c:pt>
                <c:pt idx="1">
                  <c:v>Платошинское </c:v>
                </c:pt>
                <c:pt idx="2">
                  <c:v>Пальниковское </c:v>
                </c:pt>
                <c:pt idx="3">
                  <c:v>Лобановское </c:v>
                </c:pt>
                <c:pt idx="4">
                  <c:v>Бершетское</c:v>
                </c:pt>
                <c:pt idx="5">
                  <c:v>Кукуштанское </c:v>
                </c:pt>
                <c:pt idx="6">
                  <c:v>Кондратовское </c:v>
                </c:pt>
                <c:pt idx="7">
                  <c:v>Юговское </c:v>
                </c:pt>
                <c:pt idx="8">
                  <c:v>Фроловское </c:v>
                </c:pt>
                <c:pt idx="9">
                  <c:v>Савинское </c:v>
                </c:pt>
                <c:pt idx="10">
                  <c:v>Култаевское </c:v>
                </c:pt>
                <c:pt idx="11">
                  <c:v>Двуреченское </c:v>
                </c:pt>
                <c:pt idx="12">
                  <c:v>Сылвенское </c:v>
                </c:pt>
                <c:pt idx="13">
                  <c:v>Хохловское </c:v>
                </c:pt>
                <c:pt idx="14">
                  <c:v>Заболотское </c:v>
                </c:pt>
                <c:pt idx="15">
                  <c:v>Усть-Качкинское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101.78257889407388</c:v>
                </c:pt>
                <c:pt idx="1">
                  <c:v>99.99699067108034</c:v>
                </c:pt>
                <c:pt idx="2">
                  <c:v>97.463642854458683</c:v>
                </c:pt>
                <c:pt idx="3">
                  <c:v>97.135496257023021</c:v>
                </c:pt>
                <c:pt idx="4">
                  <c:v>95.901520131160439</c:v>
                </c:pt>
                <c:pt idx="5">
                  <c:v>89.15170681167173</c:v>
                </c:pt>
                <c:pt idx="6">
                  <c:v>87.812179319940853</c:v>
                </c:pt>
                <c:pt idx="7">
                  <c:v>79.7</c:v>
                </c:pt>
                <c:pt idx="8">
                  <c:v>79.595354329709764</c:v>
                </c:pt>
                <c:pt idx="9">
                  <c:v>79.442569041043242</c:v>
                </c:pt>
                <c:pt idx="10">
                  <c:v>74.081636242728791</c:v>
                </c:pt>
                <c:pt idx="11">
                  <c:v>71.495379403317401</c:v>
                </c:pt>
                <c:pt idx="12">
                  <c:v>68.499418060309409</c:v>
                </c:pt>
                <c:pt idx="13">
                  <c:v>65.235864061367423</c:v>
                </c:pt>
                <c:pt idx="14">
                  <c:v>64.232758758463689</c:v>
                </c:pt>
                <c:pt idx="15">
                  <c:v>59.77542111459443</c:v>
                </c:pt>
                <c:pt idx="16">
                  <c:v>50.7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2.8446660048525073E-3"/>
                  <c:y val="-2.050805724428548E-2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400" b="1" baseline="0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400" baseline="0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Гамовское </c:v>
                </c:pt>
                <c:pt idx="1">
                  <c:v>Платошинское </c:v>
                </c:pt>
                <c:pt idx="2">
                  <c:v>Пальниковское </c:v>
                </c:pt>
                <c:pt idx="3">
                  <c:v>Лобановское </c:v>
                </c:pt>
                <c:pt idx="4">
                  <c:v>Бершетское</c:v>
                </c:pt>
                <c:pt idx="5">
                  <c:v>Кукуштанское </c:v>
                </c:pt>
                <c:pt idx="6">
                  <c:v>Кондратовское </c:v>
                </c:pt>
                <c:pt idx="7">
                  <c:v>Юговское </c:v>
                </c:pt>
                <c:pt idx="8">
                  <c:v>Фроловское </c:v>
                </c:pt>
                <c:pt idx="9">
                  <c:v>Савинское </c:v>
                </c:pt>
                <c:pt idx="10">
                  <c:v>Култаевское </c:v>
                </c:pt>
                <c:pt idx="11">
                  <c:v>Двуреченское </c:v>
                </c:pt>
                <c:pt idx="12">
                  <c:v>Сылвенское </c:v>
                </c:pt>
                <c:pt idx="13">
                  <c:v>Хохловское </c:v>
                </c:pt>
                <c:pt idx="14">
                  <c:v>Заболотское </c:v>
                </c:pt>
                <c:pt idx="15">
                  <c:v>Усть-Качкинское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77.900000000000006</c:v>
                </c:pt>
                <c:pt idx="1">
                  <c:v>77.900000000000006</c:v>
                </c:pt>
                <c:pt idx="2">
                  <c:v>77.900000000000006</c:v>
                </c:pt>
                <c:pt idx="3">
                  <c:v>77.900000000000006</c:v>
                </c:pt>
                <c:pt idx="4">
                  <c:v>77.900000000000006</c:v>
                </c:pt>
                <c:pt idx="5">
                  <c:v>77.900000000000006</c:v>
                </c:pt>
                <c:pt idx="6">
                  <c:v>77.900000000000006</c:v>
                </c:pt>
                <c:pt idx="7">
                  <c:v>77.900000000000006</c:v>
                </c:pt>
                <c:pt idx="8">
                  <c:v>77.900000000000006</c:v>
                </c:pt>
                <c:pt idx="9">
                  <c:v>77.900000000000006</c:v>
                </c:pt>
                <c:pt idx="10">
                  <c:v>77.900000000000006</c:v>
                </c:pt>
                <c:pt idx="11">
                  <c:v>77.900000000000006</c:v>
                </c:pt>
                <c:pt idx="12">
                  <c:v>77.900000000000006</c:v>
                </c:pt>
                <c:pt idx="13">
                  <c:v>77.900000000000006</c:v>
                </c:pt>
                <c:pt idx="14">
                  <c:v>77.900000000000006</c:v>
                </c:pt>
                <c:pt idx="15">
                  <c:v>77.900000000000006</c:v>
                </c:pt>
                <c:pt idx="16">
                  <c:v>77.900000000000006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777152"/>
        <c:axId val="117778688"/>
      </c:lineChart>
      <c:catAx>
        <c:axId val="1177771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17778688"/>
        <c:crosses val="autoZero"/>
        <c:auto val="1"/>
        <c:lblAlgn val="ctr"/>
        <c:lblOffset val="100"/>
        <c:noMultiLvlLbl val="0"/>
      </c:catAx>
      <c:valAx>
        <c:axId val="11777868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7.111705720280739E-3"/>
              <c:y val="1.1860504637760188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7777152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6.3200279650752773E-3"/>
          <c:y val="0.84720688962252833"/>
          <c:w val="0.6018812749052973"/>
          <c:h val="0.15033214334919784"/>
        </c:manualLayout>
      </c:layout>
      <c:overlay val="0"/>
      <c:spPr>
        <a:effectLst>
          <a:glow rad="127000">
            <a:schemeClr val="accent2">
              <a:lumMod val="40000"/>
              <a:lumOff val="60000"/>
            </a:schemeClr>
          </a:glow>
        </a:effectLst>
      </c:spPr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718549479562976E-2"/>
          <c:y val="0.12889023312655182"/>
          <c:w val="0.91624786788396062"/>
          <c:h val="0.60305847799856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01.01.2020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Култаевское </c:v>
                </c:pt>
                <c:pt idx="2">
                  <c:v>Кондратовское </c:v>
                </c:pt>
                <c:pt idx="3">
                  <c:v>Кукуштанское </c:v>
                </c:pt>
                <c:pt idx="4">
                  <c:v>Лобановское </c:v>
                </c:pt>
                <c:pt idx="5">
                  <c:v>Двуреченское </c:v>
                </c:pt>
                <c:pt idx="6">
                  <c:v>Савинское </c:v>
                </c:pt>
                <c:pt idx="7">
                  <c:v>Фроловское </c:v>
                </c:pt>
                <c:pt idx="8">
                  <c:v>Юго-Камское </c:v>
                </c:pt>
                <c:pt idx="9">
                  <c:v>Гамовское </c:v>
                </c:pt>
                <c:pt idx="10">
                  <c:v>Усть-Качкинское </c:v>
                </c:pt>
                <c:pt idx="11">
                  <c:v>Бершетское </c:v>
                </c:pt>
                <c:pt idx="12">
                  <c:v>Заболотское </c:v>
                </c:pt>
                <c:pt idx="13">
                  <c:v>Юговское</c:v>
                </c:pt>
                <c:pt idx="14">
                  <c:v>Хохловское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2365</c:v>
                </c:pt>
                <c:pt idx="1">
                  <c:v>3150</c:v>
                </c:pt>
                <c:pt idx="2">
                  <c:v>2643</c:v>
                </c:pt>
                <c:pt idx="3">
                  <c:v>1648</c:v>
                </c:pt>
                <c:pt idx="4">
                  <c:v>1829</c:v>
                </c:pt>
                <c:pt idx="5">
                  <c:v>1326</c:v>
                </c:pt>
                <c:pt idx="6">
                  <c:v>1137</c:v>
                </c:pt>
                <c:pt idx="7">
                  <c:v>1181</c:v>
                </c:pt>
                <c:pt idx="8">
                  <c:v>1097</c:v>
                </c:pt>
                <c:pt idx="9">
                  <c:v>1169</c:v>
                </c:pt>
                <c:pt idx="10">
                  <c:v>1247</c:v>
                </c:pt>
                <c:pt idx="11">
                  <c:v>508</c:v>
                </c:pt>
                <c:pt idx="12">
                  <c:v>335</c:v>
                </c:pt>
                <c:pt idx="13">
                  <c:v>374</c:v>
                </c:pt>
                <c:pt idx="14">
                  <c:v>303</c:v>
                </c:pt>
                <c:pt idx="15">
                  <c:v>135</c:v>
                </c:pt>
                <c:pt idx="16">
                  <c:v>125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01.06.2020</c:v>
                </c:pt>
              </c:strCache>
            </c:strRef>
          </c:tx>
          <c:spPr>
            <a:solidFill>
              <a:srgbClr val="2FB60A"/>
            </a:solidFill>
            <a:ln>
              <a:solidFill>
                <a:srgbClr val="00FF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</c:dPt>
          <c:dPt>
            <c:idx val="16"/>
            <c:invertIfNegative val="0"/>
            <c:bubble3D val="0"/>
          </c:dPt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Култаевское </c:v>
                </c:pt>
                <c:pt idx="2">
                  <c:v>Кондратовское </c:v>
                </c:pt>
                <c:pt idx="3">
                  <c:v>Кукуштанское </c:v>
                </c:pt>
                <c:pt idx="4">
                  <c:v>Лобановское </c:v>
                </c:pt>
                <c:pt idx="5">
                  <c:v>Двуреченское </c:v>
                </c:pt>
                <c:pt idx="6">
                  <c:v>Савинское </c:v>
                </c:pt>
                <c:pt idx="7">
                  <c:v>Фроловское </c:v>
                </c:pt>
                <c:pt idx="8">
                  <c:v>Юго-Камское </c:v>
                </c:pt>
                <c:pt idx="9">
                  <c:v>Гамовское </c:v>
                </c:pt>
                <c:pt idx="10">
                  <c:v>Усть-Качкинское </c:v>
                </c:pt>
                <c:pt idx="11">
                  <c:v>Бершетское </c:v>
                </c:pt>
                <c:pt idx="12">
                  <c:v>Заболотское </c:v>
                </c:pt>
                <c:pt idx="13">
                  <c:v>Юговское</c:v>
                </c:pt>
                <c:pt idx="14">
                  <c:v>Хохловское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2566</c:v>
                </c:pt>
                <c:pt idx="1">
                  <c:v>2231</c:v>
                </c:pt>
                <c:pt idx="2">
                  <c:v>1808</c:v>
                </c:pt>
                <c:pt idx="3">
                  <c:v>1246</c:v>
                </c:pt>
                <c:pt idx="4">
                  <c:v>1193</c:v>
                </c:pt>
                <c:pt idx="5">
                  <c:v>1004</c:v>
                </c:pt>
                <c:pt idx="6">
                  <c:v>964</c:v>
                </c:pt>
                <c:pt idx="7">
                  <c:v>893</c:v>
                </c:pt>
                <c:pt idx="8">
                  <c:v>884</c:v>
                </c:pt>
                <c:pt idx="9">
                  <c:v>859</c:v>
                </c:pt>
                <c:pt idx="10">
                  <c:v>768</c:v>
                </c:pt>
                <c:pt idx="11">
                  <c:v>444</c:v>
                </c:pt>
                <c:pt idx="12">
                  <c:v>357</c:v>
                </c:pt>
                <c:pt idx="13">
                  <c:v>282</c:v>
                </c:pt>
                <c:pt idx="14">
                  <c:v>192</c:v>
                </c:pt>
                <c:pt idx="15">
                  <c:v>105</c:v>
                </c:pt>
                <c:pt idx="16">
                  <c:v>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101566720"/>
        <c:axId val="101576704"/>
      </c:barChart>
      <c:catAx>
        <c:axId val="1015667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101576704"/>
        <c:crosses val="autoZero"/>
        <c:auto val="1"/>
        <c:lblAlgn val="ctr"/>
        <c:lblOffset val="100"/>
        <c:noMultiLvlLbl val="0"/>
      </c:catAx>
      <c:valAx>
        <c:axId val="101576704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crossAx val="1015667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0698119115797169"/>
          <c:y val="6.9941841087424392E-2"/>
          <c:w val="0.44522410675191088"/>
          <c:h val="6.9265186747490687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 b="1">
          <a:latin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541659969628386E-2"/>
          <c:y val="3.9475073795099888E-2"/>
          <c:w val="0.89951621034584828"/>
          <c:h val="0.5710658486954840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chemeClr val="bg2">
                  <a:lumMod val="50000"/>
                </a:schemeClr>
              </a:solidFill>
            </a:ln>
          </c:spPr>
          <c:marker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6"/>
              <c:layout>
                <c:manualLayout>
                  <c:x val="-1.3911365644382512E-3"/>
                  <c:y val="-7.618662525869218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Платошинское</c:v>
                </c:pt>
                <c:pt idx="1">
                  <c:v>Бершетское</c:v>
                </c:pt>
                <c:pt idx="2">
                  <c:v>Заболотское</c:v>
                </c:pt>
                <c:pt idx="3">
                  <c:v>Лобановское</c:v>
                </c:pt>
                <c:pt idx="4">
                  <c:v>Сылвенское</c:v>
                </c:pt>
                <c:pt idx="5">
                  <c:v>Кукуштанское</c:v>
                </c:pt>
                <c:pt idx="6">
                  <c:v>Фроловское</c:v>
                </c:pt>
                <c:pt idx="7">
                  <c:v>Хохловское</c:v>
                </c:pt>
                <c:pt idx="8">
                  <c:v>Усть-Качкинское</c:v>
                </c:pt>
                <c:pt idx="9">
                  <c:v>Кондратовское</c:v>
                </c:pt>
                <c:pt idx="10">
                  <c:v>Двуреченское</c:v>
                </c:pt>
                <c:pt idx="11">
                  <c:v>Пальниковское</c:v>
                </c:pt>
                <c:pt idx="12">
                  <c:v>Гамовское</c:v>
                </c:pt>
                <c:pt idx="13">
                  <c:v>Юго-Камское</c:v>
                </c:pt>
                <c:pt idx="14">
                  <c:v>Култаевское</c:v>
                </c:pt>
                <c:pt idx="15">
                  <c:v>Юговское</c:v>
                </c:pt>
                <c:pt idx="16">
                  <c:v>Савинское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35.700000000000003</c:v>
                </c:pt>
                <c:pt idx="1">
                  <c:v>31.5</c:v>
                </c:pt>
                <c:pt idx="2">
                  <c:v>21.6</c:v>
                </c:pt>
                <c:pt idx="3">
                  <c:v>27.2</c:v>
                </c:pt>
                <c:pt idx="4">
                  <c:v>41.3</c:v>
                </c:pt>
                <c:pt idx="5">
                  <c:v>33.9</c:v>
                </c:pt>
                <c:pt idx="6">
                  <c:v>38</c:v>
                </c:pt>
                <c:pt idx="7">
                  <c:v>32</c:v>
                </c:pt>
                <c:pt idx="8">
                  <c:v>35.1</c:v>
                </c:pt>
                <c:pt idx="9">
                  <c:v>33.6</c:v>
                </c:pt>
                <c:pt idx="10">
                  <c:v>29.3</c:v>
                </c:pt>
                <c:pt idx="11">
                  <c:v>26.2</c:v>
                </c:pt>
                <c:pt idx="12">
                  <c:v>31</c:v>
                </c:pt>
                <c:pt idx="13">
                  <c:v>30.2</c:v>
                </c:pt>
                <c:pt idx="14">
                  <c:v>28.4</c:v>
                </c:pt>
                <c:pt idx="15">
                  <c:v>22</c:v>
                </c:pt>
                <c:pt idx="16">
                  <c:v>24.7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9"/>
              <c:layout>
                <c:manualLayout>
                  <c:x val="-1.4621583264941888E-2"/>
                  <c:y val="-1.58218854235834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0310909453407498E-2"/>
                  <c:y val="-3.26384298797827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8516322768261397E-2"/>
                  <c:y val="-1.65252967063928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4093528421352178E-2"/>
                  <c:y val="-3.1291098876035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4.2019300722858748E-3"/>
                  <c:y val="-1.9923496872440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Платошинское</c:v>
                </c:pt>
                <c:pt idx="1">
                  <c:v>Бершетское</c:v>
                </c:pt>
                <c:pt idx="2">
                  <c:v>Заболотское</c:v>
                </c:pt>
                <c:pt idx="3">
                  <c:v>Лобановское</c:v>
                </c:pt>
                <c:pt idx="4">
                  <c:v>Сылвенское</c:v>
                </c:pt>
                <c:pt idx="5">
                  <c:v>Кукуштанское</c:v>
                </c:pt>
                <c:pt idx="6">
                  <c:v>Фроловское</c:v>
                </c:pt>
                <c:pt idx="7">
                  <c:v>Хохловское</c:v>
                </c:pt>
                <c:pt idx="8">
                  <c:v>Усть-Качкинское</c:v>
                </c:pt>
                <c:pt idx="9">
                  <c:v>Кондратовское</c:v>
                </c:pt>
                <c:pt idx="10">
                  <c:v>Двуреченское</c:v>
                </c:pt>
                <c:pt idx="11">
                  <c:v>Пальниковское</c:v>
                </c:pt>
                <c:pt idx="12">
                  <c:v>Гамовское</c:v>
                </c:pt>
                <c:pt idx="13">
                  <c:v>Юго-Камское</c:v>
                </c:pt>
                <c:pt idx="14">
                  <c:v>Култаевское</c:v>
                </c:pt>
                <c:pt idx="15">
                  <c:v>Юговское</c:v>
                </c:pt>
                <c:pt idx="16">
                  <c:v>Савинское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87</c:v>
                </c:pt>
                <c:pt idx="1">
                  <c:v>76.2</c:v>
                </c:pt>
                <c:pt idx="2">
                  <c:v>68.7</c:v>
                </c:pt>
                <c:pt idx="3">
                  <c:v>67</c:v>
                </c:pt>
                <c:pt idx="4">
                  <c:v>66.8</c:v>
                </c:pt>
                <c:pt idx="5">
                  <c:v>63</c:v>
                </c:pt>
                <c:pt idx="6">
                  <c:v>62</c:v>
                </c:pt>
                <c:pt idx="7">
                  <c:v>60.5</c:v>
                </c:pt>
                <c:pt idx="8">
                  <c:v>58.4</c:v>
                </c:pt>
                <c:pt idx="9">
                  <c:v>58.1</c:v>
                </c:pt>
                <c:pt idx="10">
                  <c:v>58</c:v>
                </c:pt>
                <c:pt idx="11">
                  <c:v>56.8</c:v>
                </c:pt>
                <c:pt idx="12">
                  <c:v>53.7</c:v>
                </c:pt>
                <c:pt idx="13">
                  <c:v>52.1</c:v>
                </c:pt>
                <c:pt idx="14">
                  <c:v>48.7</c:v>
                </c:pt>
                <c:pt idx="15">
                  <c:v>45.2</c:v>
                </c:pt>
                <c:pt idx="16">
                  <c:v>42.3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2.8446660048525073E-3"/>
                  <c:y val="-2.050805724428548E-2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400" b="1" baseline="0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400" baseline="0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Платошинское</c:v>
                </c:pt>
                <c:pt idx="1">
                  <c:v>Бершетское</c:v>
                </c:pt>
                <c:pt idx="2">
                  <c:v>Заболотское</c:v>
                </c:pt>
                <c:pt idx="3">
                  <c:v>Лобановское</c:v>
                </c:pt>
                <c:pt idx="4">
                  <c:v>Сылвенское</c:v>
                </c:pt>
                <c:pt idx="5">
                  <c:v>Кукуштанское</c:v>
                </c:pt>
                <c:pt idx="6">
                  <c:v>Фроловское</c:v>
                </c:pt>
                <c:pt idx="7">
                  <c:v>Хохловское</c:v>
                </c:pt>
                <c:pt idx="8">
                  <c:v>Усть-Качкинское</c:v>
                </c:pt>
                <c:pt idx="9">
                  <c:v>Кондратовское</c:v>
                </c:pt>
                <c:pt idx="10">
                  <c:v>Двуреченское</c:v>
                </c:pt>
                <c:pt idx="11">
                  <c:v>Пальниковское</c:v>
                </c:pt>
                <c:pt idx="12">
                  <c:v>Гамовское</c:v>
                </c:pt>
                <c:pt idx="13">
                  <c:v>Юго-Камское</c:v>
                </c:pt>
                <c:pt idx="14">
                  <c:v>Култаевское</c:v>
                </c:pt>
                <c:pt idx="15">
                  <c:v>Юговское</c:v>
                </c:pt>
                <c:pt idx="16">
                  <c:v>Савинское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57.6</c:v>
                </c:pt>
                <c:pt idx="1">
                  <c:v>57.6</c:v>
                </c:pt>
                <c:pt idx="2">
                  <c:v>57.6</c:v>
                </c:pt>
                <c:pt idx="3">
                  <c:v>57.6</c:v>
                </c:pt>
                <c:pt idx="4">
                  <c:v>57.6</c:v>
                </c:pt>
                <c:pt idx="5">
                  <c:v>57.6</c:v>
                </c:pt>
                <c:pt idx="6">
                  <c:v>57.6</c:v>
                </c:pt>
                <c:pt idx="7">
                  <c:v>57.6</c:v>
                </c:pt>
                <c:pt idx="8">
                  <c:v>57.6</c:v>
                </c:pt>
                <c:pt idx="9">
                  <c:v>57.6</c:v>
                </c:pt>
                <c:pt idx="10">
                  <c:v>57.6</c:v>
                </c:pt>
                <c:pt idx="11">
                  <c:v>57.6</c:v>
                </c:pt>
                <c:pt idx="12">
                  <c:v>57.6</c:v>
                </c:pt>
                <c:pt idx="13">
                  <c:v>57.6</c:v>
                </c:pt>
                <c:pt idx="14">
                  <c:v>57.6</c:v>
                </c:pt>
                <c:pt idx="15">
                  <c:v>57.6</c:v>
                </c:pt>
                <c:pt idx="16">
                  <c:v>57.6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219776"/>
        <c:axId val="102221312"/>
      </c:lineChart>
      <c:catAx>
        <c:axId val="102219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02221312"/>
        <c:crosses val="autoZero"/>
        <c:auto val="1"/>
        <c:lblAlgn val="ctr"/>
        <c:lblOffset val="100"/>
        <c:noMultiLvlLbl val="0"/>
      </c:catAx>
      <c:valAx>
        <c:axId val="10222131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7.111705720280739E-3"/>
              <c:y val="1.1860504637760188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02219776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6.3200279650752773E-3"/>
          <c:y val="0.84720688962252833"/>
          <c:w val="0.6018812749052973"/>
          <c:h val="0.15033214334919784"/>
        </c:manualLayout>
      </c:layout>
      <c:overlay val="0"/>
      <c:spPr>
        <a:effectLst>
          <a:glow rad="127000">
            <a:schemeClr val="accent2">
              <a:lumMod val="40000"/>
              <a:lumOff val="60000"/>
            </a:schemeClr>
          </a:glow>
        </a:effectLst>
      </c:spPr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4985288372976E-2"/>
          <c:y val="2.9586115949001481E-2"/>
          <c:w val="0.91624786788396062"/>
          <c:h val="0.6470915817357827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 факт на 01.01.2020 г., руб.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square"/>
            <c:size val="6"/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Lbls>
            <c:dLbl>
              <c:idx val="0"/>
              <c:layout>
                <c:manualLayout>
                  <c:x val="-2.8347096738355237E-2"/>
                  <c:y val="2.17979670087023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769429740781492E-2"/>
                  <c:y val="3.41858976734370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1191762743207743E-2"/>
                  <c:y val="3.41028021500713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1191762743207743E-2"/>
                  <c:y val="-2.39958664562210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1191762743207743E-2"/>
                  <c:y val="-2.49604065284998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2614095745633946E-2"/>
                  <c:y val="-2.00384724719522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2614095745633995E-2"/>
                  <c:y val="2.88682309399855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4036428748060253E-2"/>
                  <c:y val="2.99970836575749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4036428748060253E-2"/>
                  <c:y val="3.41858976734370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8347096738355237E-2"/>
                  <c:y val="-1.93334870013405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1235431726223969E-2"/>
                  <c:y val="3.15270643067112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4123878708817195E-2"/>
                  <c:y val="-2.00384724719522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1191762743207743E-2"/>
                  <c:y val="3.08749173825104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1191762743207743E-2"/>
                  <c:y val="-2.1649603027804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0177296608620547E-2"/>
                  <c:y val="2.6209397573259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 rot="0" vert="horz"/>
              <a:lstStyle/>
              <a:p>
                <a:pPr>
                  <a:defRPr sz="800" b="1">
                    <a:solidFill>
                      <a:schemeClr val="bg2">
                        <a:lumMod val="2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Лист1!$A$2:$A$17</c:f>
              <c:strCache>
                <c:ptCount val="16"/>
                <c:pt idx="0">
                  <c:v>Бершетское</c:v>
                </c:pt>
                <c:pt idx="1">
                  <c:v>Култаевское </c:v>
                </c:pt>
                <c:pt idx="2">
                  <c:v>Хохловское</c:v>
                </c:pt>
                <c:pt idx="3">
                  <c:v>Сылвенское </c:v>
                </c:pt>
                <c:pt idx="4">
                  <c:v>Кондратовское</c:v>
                </c:pt>
                <c:pt idx="5">
                  <c:v>Фроловское</c:v>
                </c:pt>
                <c:pt idx="6">
                  <c:v>Лобановское</c:v>
                </c:pt>
                <c:pt idx="7">
                  <c:v>Двуреченское</c:v>
                </c:pt>
                <c:pt idx="8">
                  <c:v>Пальниковское</c:v>
                </c:pt>
                <c:pt idx="9">
                  <c:v>Гамовское</c:v>
                </c:pt>
                <c:pt idx="10">
                  <c:v>У-Качкинское</c:v>
                </c:pt>
                <c:pt idx="11">
                  <c:v>Юговское</c:v>
                </c:pt>
                <c:pt idx="12">
                  <c:v>Юго-Камское </c:v>
                </c:pt>
                <c:pt idx="13">
                  <c:v>Платошинское </c:v>
                </c:pt>
                <c:pt idx="14">
                  <c:v>Савинское</c:v>
                </c:pt>
                <c:pt idx="15">
                  <c:v>Кукуштанское</c:v>
                </c:pt>
              </c:strCache>
            </c:strRef>
          </c:cat>
          <c:val>
            <c:numRef>
              <c:f>Лист1!$B$2:$B$17</c:f>
              <c:numCache>
                <c:formatCode>#,##0.0</c:formatCode>
                <c:ptCount val="16"/>
                <c:pt idx="0">
                  <c:v>34693.4</c:v>
                </c:pt>
                <c:pt idx="1">
                  <c:v>36220.400000000001</c:v>
                </c:pt>
                <c:pt idx="2">
                  <c:v>33490.699999999997</c:v>
                </c:pt>
                <c:pt idx="3">
                  <c:v>33511</c:v>
                </c:pt>
                <c:pt idx="4">
                  <c:v>37668.400000000001</c:v>
                </c:pt>
                <c:pt idx="5">
                  <c:v>36984.800000000003</c:v>
                </c:pt>
                <c:pt idx="6">
                  <c:v>37605.9</c:v>
                </c:pt>
                <c:pt idx="7">
                  <c:v>33250</c:v>
                </c:pt>
                <c:pt idx="8">
                  <c:v>33240.199999999997</c:v>
                </c:pt>
                <c:pt idx="9">
                  <c:v>33376.300000000003</c:v>
                </c:pt>
                <c:pt idx="10">
                  <c:v>33635</c:v>
                </c:pt>
                <c:pt idx="11">
                  <c:v>34316.400000000001</c:v>
                </c:pt>
                <c:pt idx="12">
                  <c:v>33792</c:v>
                </c:pt>
                <c:pt idx="13">
                  <c:v>33371.800000000003</c:v>
                </c:pt>
                <c:pt idx="14">
                  <c:v>40623.1</c:v>
                </c:pt>
                <c:pt idx="15">
                  <c:v>33643.800000000003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 факт на 01.06.2020 г., руб.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7"/>
            <c:spPr>
              <a:solidFill>
                <a:srgbClr val="00B050"/>
              </a:solidFill>
            </c:spPr>
          </c:marke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13"/>
            <c:bubble3D val="0"/>
          </c:dPt>
          <c:dPt>
            <c:idx val="14"/>
            <c:bubble3D val="0"/>
          </c:dPt>
          <c:dPt>
            <c:idx val="15"/>
            <c:bubble3D val="0"/>
          </c:dPt>
          <c:dLbls>
            <c:dLbl>
              <c:idx val="0"/>
              <c:layout>
                <c:manualLayout>
                  <c:x val="-2.9058263239568363E-2"/>
                  <c:y val="-3.04113516076605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480596241994617E-2"/>
                  <c:y val="4.42496866449730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480596241994617E-2"/>
                  <c:y val="-2.79753235140732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336893122986335E-2"/>
                  <c:y val="-3.28723186359344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1902929244420869E-2"/>
                  <c:y val="2.9356660723022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1902929244420869E-2"/>
                  <c:y val="2.37299230143629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325262246847072E-2"/>
                  <c:y val="2.126895598608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7635930237142111E-2"/>
                  <c:y val="-3.01976476233484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7635930237142111E-2"/>
                  <c:y val="-3.01976476233484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9058263239568363E-2"/>
                  <c:y val="-2.22211475231711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9058263239568363E-2"/>
                  <c:y val="2.1268955986089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7592373248850383E-2"/>
                  <c:y val="2.5003710852080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 rot="0" vert="horz"/>
              <a:lstStyle/>
              <a:p>
                <a:pPr>
                  <a:defRPr sz="800" b="1">
                    <a:solidFill>
                      <a:srgbClr val="7030A0"/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Лист1!$A$2:$A$17</c:f>
              <c:strCache>
                <c:ptCount val="16"/>
                <c:pt idx="0">
                  <c:v>Бершетское</c:v>
                </c:pt>
                <c:pt idx="1">
                  <c:v>Култаевское </c:v>
                </c:pt>
                <c:pt idx="2">
                  <c:v>Хохловское</c:v>
                </c:pt>
                <c:pt idx="3">
                  <c:v>Сылвенское </c:v>
                </c:pt>
                <c:pt idx="4">
                  <c:v>Кондратовское</c:v>
                </c:pt>
                <c:pt idx="5">
                  <c:v>Фроловское</c:v>
                </c:pt>
                <c:pt idx="6">
                  <c:v>Лобановское</c:v>
                </c:pt>
                <c:pt idx="7">
                  <c:v>Двуреченское</c:v>
                </c:pt>
                <c:pt idx="8">
                  <c:v>Пальниковское</c:v>
                </c:pt>
                <c:pt idx="9">
                  <c:v>Гамовское</c:v>
                </c:pt>
                <c:pt idx="10">
                  <c:v>У-Качкинское</c:v>
                </c:pt>
                <c:pt idx="11">
                  <c:v>Юговское</c:v>
                </c:pt>
                <c:pt idx="12">
                  <c:v>Юго-Камское </c:v>
                </c:pt>
                <c:pt idx="13">
                  <c:v>Платошинское </c:v>
                </c:pt>
                <c:pt idx="14">
                  <c:v>Савинское</c:v>
                </c:pt>
                <c:pt idx="15">
                  <c:v>Кукуштанское</c:v>
                </c:pt>
              </c:strCache>
            </c:strRef>
          </c:cat>
          <c:val>
            <c:numRef>
              <c:f>Лист1!$C$2:$C$17</c:f>
              <c:numCache>
                <c:formatCode>#,##0.0</c:formatCode>
                <c:ptCount val="16"/>
                <c:pt idx="0">
                  <c:v>37532.400000000001</c:v>
                </c:pt>
                <c:pt idx="1">
                  <c:v>36131.699999999997</c:v>
                </c:pt>
                <c:pt idx="2">
                  <c:v>35630.400000000001</c:v>
                </c:pt>
                <c:pt idx="3">
                  <c:v>35492.9</c:v>
                </c:pt>
                <c:pt idx="4">
                  <c:v>34742</c:v>
                </c:pt>
                <c:pt idx="5">
                  <c:v>34019.5</c:v>
                </c:pt>
                <c:pt idx="6">
                  <c:v>33751.4</c:v>
                </c:pt>
                <c:pt idx="7">
                  <c:v>33731.1</c:v>
                </c:pt>
                <c:pt idx="8">
                  <c:v>33717.599999999999</c:v>
                </c:pt>
                <c:pt idx="9">
                  <c:v>33480.400000000001</c:v>
                </c:pt>
                <c:pt idx="10">
                  <c:v>32442</c:v>
                </c:pt>
                <c:pt idx="11">
                  <c:v>32051.4</c:v>
                </c:pt>
                <c:pt idx="12">
                  <c:v>31259.5</c:v>
                </c:pt>
                <c:pt idx="13">
                  <c:v>31200</c:v>
                </c:pt>
                <c:pt idx="14">
                  <c:v>29883.200000000001</c:v>
                </c:pt>
                <c:pt idx="15">
                  <c:v>29398.2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плановый показатель на 2020 год</c:v>
                </c:pt>
              </c:strCache>
            </c:strRef>
          </c:tx>
          <c:spPr>
            <a:ln cap="flat">
              <a:solidFill>
                <a:srgbClr val="B40000"/>
              </a:solidFill>
              <a:prstDash val="solid"/>
            </a:ln>
          </c:spPr>
          <c:marker>
            <c:symbol val="none"/>
          </c:marker>
          <c:dLbls>
            <c:dLbl>
              <c:idx val="11"/>
              <c:layout>
                <c:manualLayout>
                  <c:x val="0.15651632345509997"/>
                  <c:y val="-4.46931046820380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Лист1!$A$2:$A$17</c:f>
              <c:strCache>
                <c:ptCount val="16"/>
                <c:pt idx="0">
                  <c:v>Бершетское</c:v>
                </c:pt>
                <c:pt idx="1">
                  <c:v>Култаевское </c:v>
                </c:pt>
                <c:pt idx="2">
                  <c:v>Хохловское</c:v>
                </c:pt>
                <c:pt idx="3">
                  <c:v>Сылвенское </c:v>
                </c:pt>
                <c:pt idx="4">
                  <c:v>Кондратовское</c:v>
                </c:pt>
                <c:pt idx="5">
                  <c:v>Фроловское</c:v>
                </c:pt>
                <c:pt idx="6">
                  <c:v>Лобановское</c:v>
                </c:pt>
                <c:pt idx="7">
                  <c:v>Двуреченское</c:v>
                </c:pt>
                <c:pt idx="8">
                  <c:v>Пальниковское</c:v>
                </c:pt>
                <c:pt idx="9">
                  <c:v>Гамовское</c:v>
                </c:pt>
                <c:pt idx="10">
                  <c:v>У-Качкинское</c:v>
                </c:pt>
                <c:pt idx="11">
                  <c:v>Юговское</c:v>
                </c:pt>
                <c:pt idx="12">
                  <c:v>Юго-Камское </c:v>
                </c:pt>
                <c:pt idx="13">
                  <c:v>Платошинское </c:v>
                </c:pt>
                <c:pt idx="14">
                  <c:v>Савинское</c:v>
                </c:pt>
                <c:pt idx="15">
                  <c:v>Кукуштанское</c:v>
                </c:pt>
              </c:strCache>
            </c:strRef>
          </c:cat>
          <c:val>
            <c:numRef>
              <c:f>Лист1!$D$2:$D$17</c:f>
              <c:numCache>
                <c:formatCode>General</c:formatCode>
                <c:ptCount val="16"/>
                <c:pt idx="0">
                  <c:v>35280.9</c:v>
                </c:pt>
                <c:pt idx="1">
                  <c:v>35280.9</c:v>
                </c:pt>
                <c:pt idx="2">
                  <c:v>35280.9</c:v>
                </c:pt>
                <c:pt idx="3">
                  <c:v>35280.9</c:v>
                </c:pt>
                <c:pt idx="4">
                  <c:v>35280.9</c:v>
                </c:pt>
                <c:pt idx="5">
                  <c:v>35280.9</c:v>
                </c:pt>
                <c:pt idx="6">
                  <c:v>35280.9</c:v>
                </c:pt>
                <c:pt idx="7">
                  <c:v>35280.9</c:v>
                </c:pt>
                <c:pt idx="8">
                  <c:v>35280.9</c:v>
                </c:pt>
                <c:pt idx="9">
                  <c:v>35280.9</c:v>
                </c:pt>
                <c:pt idx="10">
                  <c:v>35280.9</c:v>
                </c:pt>
                <c:pt idx="11">
                  <c:v>35280.9</c:v>
                </c:pt>
                <c:pt idx="12">
                  <c:v>35280.9</c:v>
                </c:pt>
                <c:pt idx="13">
                  <c:v>35280.9</c:v>
                </c:pt>
                <c:pt idx="14">
                  <c:v>35280.9</c:v>
                </c:pt>
                <c:pt idx="15">
                  <c:v>35280.9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735168"/>
        <c:axId val="133736704"/>
      </c:lineChart>
      <c:catAx>
        <c:axId val="1337351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33736704"/>
        <c:crosses val="autoZero"/>
        <c:auto val="1"/>
        <c:lblAlgn val="ctr"/>
        <c:lblOffset val="100"/>
        <c:noMultiLvlLbl val="0"/>
      </c:catAx>
      <c:valAx>
        <c:axId val="133736704"/>
        <c:scaling>
          <c:orientation val="minMax"/>
          <c:max val="45000"/>
          <c:min val="2500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4.8775010061867165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3735168"/>
        <c:crosses val="autoZero"/>
        <c:crossBetween val="between"/>
        <c:majorUnit val="10000"/>
      </c:valAx>
      <c:spPr>
        <a:noFill/>
        <a:ln w="25400">
          <a:solidFill>
            <a:schemeClr val="bg1"/>
          </a:solidFill>
        </a:ln>
      </c:spPr>
    </c:plotArea>
    <c:legend>
      <c:legendPos val="b"/>
      <c:layout>
        <c:manualLayout>
          <c:xMode val="edge"/>
          <c:yMode val="edge"/>
          <c:x val="0"/>
          <c:y val="0.88206096493548292"/>
          <c:w val="0.99219105583250611"/>
          <c:h val="0.10627230735811702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752077865266839E-2"/>
          <c:y val="0.10920240833721372"/>
          <c:w val="0.90513681102362209"/>
          <c:h val="0.5033892554179545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6"/>
              <c:layout>
                <c:manualLayout>
                  <c:x val="-4.5128499562554679E-2"/>
                  <c:y val="-3.162245742866150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Кондратовское </c:v>
                </c:pt>
                <c:pt idx="1">
                  <c:v>Гамовское </c:v>
                </c:pt>
                <c:pt idx="2">
                  <c:v>Платошинское </c:v>
                </c:pt>
                <c:pt idx="3">
                  <c:v>Лобановское </c:v>
                </c:pt>
                <c:pt idx="4">
                  <c:v>Пальниковское </c:v>
                </c:pt>
                <c:pt idx="5">
                  <c:v>Заболотское </c:v>
                </c:pt>
                <c:pt idx="6">
                  <c:v>Савинское </c:v>
                </c:pt>
                <c:pt idx="7">
                  <c:v>Бершетское</c:v>
                </c:pt>
                <c:pt idx="8">
                  <c:v>Сылвенское </c:v>
                </c:pt>
                <c:pt idx="9">
                  <c:v>Юговское</c:v>
                </c:pt>
                <c:pt idx="10">
                  <c:v>Двуреченское </c:v>
                </c:pt>
                <c:pt idx="11">
                  <c:v>Фроловское </c:v>
                </c:pt>
                <c:pt idx="12">
                  <c:v>Кукуштанское </c:v>
                </c:pt>
                <c:pt idx="13">
                  <c:v>Култаевское </c:v>
                </c:pt>
                <c:pt idx="14">
                  <c:v>Хохловское </c:v>
                </c:pt>
                <c:pt idx="15">
                  <c:v>Усть-Качкинское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Лист1!$B$2:$B$18</c:f>
              <c:numCache>
                <c:formatCode>#,##0.00</c:formatCode>
                <c:ptCount val="17"/>
                <c:pt idx="0">
                  <c:v>35.312828924724663</c:v>
                </c:pt>
                <c:pt idx="1">
                  <c:v>27.077061211742663</c:v>
                </c:pt>
                <c:pt idx="2">
                  <c:v>22.087162425611968</c:v>
                </c:pt>
                <c:pt idx="3">
                  <c:v>22.95451933385209</c:v>
                </c:pt>
                <c:pt idx="4">
                  <c:v>30.972810675562968</c:v>
                </c:pt>
                <c:pt idx="5">
                  <c:v>19.898712927217012</c:v>
                </c:pt>
                <c:pt idx="6">
                  <c:v>22.805961990741437</c:v>
                </c:pt>
                <c:pt idx="7">
                  <c:v>29.040228310646064</c:v>
                </c:pt>
                <c:pt idx="8">
                  <c:v>32.894056496315052</c:v>
                </c:pt>
                <c:pt idx="9">
                  <c:v>24.3</c:v>
                </c:pt>
                <c:pt idx="10">
                  <c:v>24.159876640480029</c:v>
                </c:pt>
                <c:pt idx="11">
                  <c:v>20.296818816029074</c:v>
                </c:pt>
                <c:pt idx="12">
                  <c:v>19.830632394815019</c:v>
                </c:pt>
                <c:pt idx="13">
                  <c:v>21.666105666641648</c:v>
                </c:pt>
                <c:pt idx="14">
                  <c:v>25.735803189203992</c:v>
                </c:pt>
                <c:pt idx="15">
                  <c:v>26.412613950572595</c:v>
                </c:pt>
                <c:pt idx="16">
                  <c:v>8.4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12"/>
              <c:layout>
                <c:manualLayout>
                  <c:x val="-1.4277777777777778E-2"/>
                  <c:y val="-3.8674193737788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1500109361329731E-2"/>
                  <c:y val="-1.4064329678119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1666666666665647E-3"/>
                  <c:y val="-6.681622370229042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8.7222222222221209E-3"/>
                  <c:y val="-2.39081977912142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4427274715660542E-2"/>
                  <c:y val="-4.3595934017404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Кондратовское </c:v>
                </c:pt>
                <c:pt idx="1">
                  <c:v>Гамовское </c:v>
                </c:pt>
                <c:pt idx="2">
                  <c:v>Платошинское </c:v>
                </c:pt>
                <c:pt idx="3">
                  <c:v>Лобановское </c:v>
                </c:pt>
                <c:pt idx="4">
                  <c:v>Пальниковское </c:v>
                </c:pt>
                <c:pt idx="5">
                  <c:v>Заболотское </c:v>
                </c:pt>
                <c:pt idx="6">
                  <c:v>Савинское </c:v>
                </c:pt>
                <c:pt idx="7">
                  <c:v>Бершетское</c:v>
                </c:pt>
                <c:pt idx="8">
                  <c:v>Сылвенское </c:v>
                </c:pt>
                <c:pt idx="9">
                  <c:v>Юговское</c:v>
                </c:pt>
                <c:pt idx="10">
                  <c:v>Двуреченское </c:v>
                </c:pt>
                <c:pt idx="11">
                  <c:v>Фроловское </c:v>
                </c:pt>
                <c:pt idx="12">
                  <c:v>Кукуштанское </c:v>
                </c:pt>
                <c:pt idx="13">
                  <c:v>Култаевское </c:v>
                </c:pt>
                <c:pt idx="14">
                  <c:v>Хохловское </c:v>
                </c:pt>
                <c:pt idx="15">
                  <c:v>Усть-Качкинское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Лист1!$C$2:$C$18</c:f>
              <c:numCache>
                <c:formatCode>#,##0.00</c:formatCode>
                <c:ptCount val="17"/>
                <c:pt idx="0">
                  <c:v>127.1409204045967</c:v>
                </c:pt>
                <c:pt idx="1">
                  <c:v>102.16314145996583</c:v>
                </c:pt>
                <c:pt idx="2">
                  <c:v>97.367793739414097</c:v>
                </c:pt>
                <c:pt idx="3">
                  <c:v>95.938105362626985</c:v>
                </c:pt>
                <c:pt idx="4">
                  <c:v>88.247706858039066</c:v>
                </c:pt>
                <c:pt idx="5">
                  <c:v>79.039298060214108</c:v>
                </c:pt>
                <c:pt idx="6">
                  <c:v>75.927314391709018</c:v>
                </c:pt>
                <c:pt idx="7">
                  <c:v>75.836407790940527</c:v>
                </c:pt>
                <c:pt idx="8">
                  <c:v>70.884143483803243</c:v>
                </c:pt>
                <c:pt idx="9">
                  <c:v>68</c:v>
                </c:pt>
                <c:pt idx="10">
                  <c:v>65.021123571848548</c:v>
                </c:pt>
                <c:pt idx="11">
                  <c:v>64.719031798766011</c:v>
                </c:pt>
                <c:pt idx="12">
                  <c:v>60.264555429731729</c:v>
                </c:pt>
                <c:pt idx="13">
                  <c:v>59.655819429724922</c:v>
                </c:pt>
                <c:pt idx="14">
                  <c:v>58.521942058184806</c:v>
                </c:pt>
                <c:pt idx="15">
                  <c:v>50.707860757534952</c:v>
                </c:pt>
                <c:pt idx="16">
                  <c:v>18.7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4.031124234470701E-2"/>
                  <c:y val="-3.0762087853422479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Кондратовское </c:v>
                </c:pt>
                <c:pt idx="1">
                  <c:v>Гамовское </c:v>
                </c:pt>
                <c:pt idx="2">
                  <c:v>Платошинское </c:v>
                </c:pt>
                <c:pt idx="3">
                  <c:v>Лобановское </c:v>
                </c:pt>
                <c:pt idx="4">
                  <c:v>Пальниковское </c:v>
                </c:pt>
                <c:pt idx="5">
                  <c:v>Заболотское </c:v>
                </c:pt>
                <c:pt idx="6">
                  <c:v>Савинское </c:v>
                </c:pt>
                <c:pt idx="7">
                  <c:v>Бершетское</c:v>
                </c:pt>
                <c:pt idx="8">
                  <c:v>Сылвенское </c:v>
                </c:pt>
                <c:pt idx="9">
                  <c:v>Юговское</c:v>
                </c:pt>
                <c:pt idx="10">
                  <c:v>Двуреченское </c:v>
                </c:pt>
                <c:pt idx="11">
                  <c:v>Фроловское </c:v>
                </c:pt>
                <c:pt idx="12">
                  <c:v>Кукуштанское </c:v>
                </c:pt>
                <c:pt idx="13">
                  <c:v>Култаевское </c:v>
                </c:pt>
                <c:pt idx="14">
                  <c:v>Хохловское </c:v>
                </c:pt>
                <c:pt idx="15">
                  <c:v>Усть-Качкинское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65.8</c:v>
                </c:pt>
                <c:pt idx="1">
                  <c:v>65.8</c:v>
                </c:pt>
                <c:pt idx="2">
                  <c:v>65.8</c:v>
                </c:pt>
                <c:pt idx="3">
                  <c:v>65.8</c:v>
                </c:pt>
                <c:pt idx="4">
                  <c:v>65.8</c:v>
                </c:pt>
                <c:pt idx="5">
                  <c:v>65.8</c:v>
                </c:pt>
                <c:pt idx="6">
                  <c:v>65.8</c:v>
                </c:pt>
                <c:pt idx="7">
                  <c:v>65.8</c:v>
                </c:pt>
                <c:pt idx="8">
                  <c:v>65.8</c:v>
                </c:pt>
                <c:pt idx="9">
                  <c:v>65.8</c:v>
                </c:pt>
                <c:pt idx="10">
                  <c:v>65.8</c:v>
                </c:pt>
                <c:pt idx="11">
                  <c:v>65.8</c:v>
                </c:pt>
                <c:pt idx="12">
                  <c:v>65.8</c:v>
                </c:pt>
                <c:pt idx="13">
                  <c:v>65.8</c:v>
                </c:pt>
                <c:pt idx="14">
                  <c:v>65.8</c:v>
                </c:pt>
                <c:pt idx="15">
                  <c:v>65.8</c:v>
                </c:pt>
                <c:pt idx="16">
                  <c:v>65.8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655232"/>
        <c:axId val="34541952"/>
      </c:lineChart>
      <c:catAx>
        <c:axId val="346552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34541952"/>
        <c:crosses val="autoZero"/>
        <c:auto val="1"/>
        <c:lblAlgn val="ctr"/>
        <c:lblOffset val="100"/>
        <c:noMultiLvlLbl val="0"/>
      </c:catAx>
      <c:valAx>
        <c:axId val="34541952"/>
        <c:scaling>
          <c:orientation val="minMax"/>
          <c:max val="14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1.2767607174103237E-2"/>
              <c:y val="8.3228548457700349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465523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3.0119203849518802E-3"/>
          <c:y val="0.85130856592862847"/>
          <c:w val="0.61365474628171479"/>
          <c:h val="0.13720705045738138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329785937763189E-2"/>
          <c:y val="9.8948314460429107E-2"/>
          <c:w val="0.90344688403797424"/>
          <c:h val="0.5152840585725655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4"/>
              <c:layout>
                <c:manualLayout>
                  <c:x val="-3.0267246291630679E-2"/>
                  <c:y val="2.8830325624693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Сылвенское </c:v>
                </c:pt>
                <c:pt idx="2">
                  <c:v>Кондратовское </c:v>
                </c:pt>
                <c:pt idx="3">
                  <c:v>Савинское </c:v>
                </c:pt>
                <c:pt idx="4">
                  <c:v>Кукуштанское </c:v>
                </c:pt>
                <c:pt idx="5">
                  <c:v>Усть-Качкинское </c:v>
                </c:pt>
                <c:pt idx="6">
                  <c:v>Платошинское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Бершетское</c:v>
                </c:pt>
                <c:pt idx="10">
                  <c:v>Хохловское </c:v>
                </c:pt>
                <c:pt idx="11">
                  <c:v>Двуреченское </c:v>
                </c:pt>
                <c:pt idx="12">
                  <c:v>Култаевское </c:v>
                </c:pt>
                <c:pt idx="13">
                  <c:v>Гамовское </c:v>
                </c:pt>
                <c:pt idx="14">
                  <c:v>Фроловское </c:v>
                </c:pt>
                <c:pt idx="15">
                  <c:v>Юго-Камское </c:v>
                </c:pt>
                <c:pt idx="16">
                  <c:v>Заболотское </c:v>
                </c:pt>
              </c:strCache>
            </c:strRef>
          </c:cat>
          <c:val>
            <c:numRef>
              <c:f>Лист1!$B$2:$B$18</c:f>
              <c:numCache>
                <c:formatCode>#,##0.00</c:formatCode>
                <c:ptCount val="17"/>
                <c:pt idx="0">
                  <c:v>62.4</c:v>
                </c:pt>
                <c:pt idx="1">
                  <c:v>40.362309223623093</c:v>
                </c:pt>
                <c:pt idx="2">
                  <c:v>41.018348159276201</c:v>
                </c:pt>
                <c:pt idx="3">
                  <c:v>44.824292563116231</c:v>
                </c:pt>
                <c:pt idx="4">
                  <c:v>41.556082260605457</c:v>
                </c:pt>
                <c:pt idx="5">
                  <c:v>38.777695716395861</c:v>
                </c:pt>
                <c:pt idx="6">
                  <c:v>45.520262869660463</c:v>
                </c:pt>
                <c:pt idx="7">
                  <c:v>40.67005224507691</c:v>
                </c:pt>
                <c:pt idx="8">
                  <c:v>39.372446001167539</c:v>
                </c:pt>
                <c:pt idx="9">
                  <c:v>40.657142857142858</c:v>
                </c:pt>
                <c:pt idx="10">
                  <c:v>36.484210526315792</c:v>
                </c:pt>
                <c:pt idx="11">
                  <c:v>37.133111111111113</c:v>
                </c:pt>
                <c:pt idx="12">
                  <c:v>40.635567645332252</c:v>
                </c:pt>
                <c:pt idx="13">
                  <c:v>32.940000000000005</c:v>
                </c:pt>
                <c:pt idx="14">
                  <c:v>17.675888550907342</c:v>
                </c:pt>
                <c:pt idx="15">
                  <c:v>34.1</c:v>
                </c:pt>
                <c:pt idx="16">
                  <c:v>23.522727272727273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9"/>
              <c:layout>
                <c:manualLayout>
                  <c:x val="-3.0267246291630679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7422580286778173E-2"/>
                  <c:y val="-2.3908197791214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7422580286778173E-2"/>
                  <c:y val="-2.3908197791214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"/>
                  <c:y val="-2.6075914045726185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050" b="1">
                      <a:latin typeface="Calibri" panose="020F0502020204030204" pitchFamily="34" charset="0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Сылвенское </c:v>
                </c:pt>
                <c:pt idx="2">
                  <c:v>Кондратовское </c:v>
                </c:pt>
                <c:pt idx="3">
                  <c:v>Савинское </c:v>
                </c:pt>
                <c:pt idx="4">
                  <c:v>Кукуштанское </c:v>
                </c:pt>
                <c:pt idx="5">
                  <c:v>Усть-Качкинское </c:v>
                </c:pt>
                <c:pt idx="6">
                  <c:v>Платошинское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Бершетское</c:v>
                </c:pt>
                <c:pt idx="10">
                  <c:v>Хохловское </c:v>
                </c:pt>
                <c:pt idx="11">
                  <c:v>Двуреченское </c:v>
                </c:pt>
                <c:pt idx="12">
                  <c:v>Култаевское </c:v>
                </c:pt>
                <c:pt idx="13">
                  <c:v>Гамовское </c:v>
                </c:pt>
                <c:pt idx="14">
                  <c:v>Фроловское </c:v>
                </c:pt>
                <c:pt idx="15">
                  <c:v>Юго-Камское </c:v>
                </c:pt>
                <c:pt idx="16">
                  <c:v>Заболотское </c:v>
                </c:pt>
              </c:strCache>
            </c:strRef>
          </c:cat>
          <c:val>
            <c:numRef>
              <c:f>Лист1!$C$2:$C$18</c:f>
              <c:numCache>
                <c:formatCode>#,##0.00</c:formatCode>
                <c:ptCount val="17"/>
                <c:pt idx="0">
                  <c:v>166.7</c:v>
                </c:pt>
                <c:pt idx="1">
                  <c:v>119.5362090989486</c:v>
                </c:pt>
                <c:pt idx="2">
                  <c:v>116.78721614802355</c:v>
                </c:pt>
                <c:pt idx="3">
                  <c:v>106.83587968968679</c:v>
                </c:pt>
                <c:pt idx="4">
                  <c:v>92.734528409450817</c:v>
                </c:pt>
                <c:pt idx="5">
                  <c:v>92.316483516483501</c:v>
                </c:pt>
                <c:pt idx="6">
                  <c:v>92.150776053215083</c:v>
                </c:pt>
                <c:pt idx="7">
                  <c:v>92.074441687344915</c:v>
                </c:pt>
                <c:pt idx="8">
                  <c:v>91.761904761904759</c:v>
                </c:pt>
                <c:pt idx="9">
                  <c:v>90.554545454545448</c:v>
                </c:pt>
                <c:pt idx="10">
                  <c:v>85.792079207920793</c:v>
                </c:pt>
                <c:pt idx="11">
                  <c:v>82.456945472489522</c:v>
                </c:pt>
                <c:pt idx="12">
                  <c:v>81.271135290664503</c:v>
                </c:pt>
                <c:pt idx="13">
                  <c:v>76.138686131386862</c:v>
                </c:pt>
                <c:pt idx="14">
                  <c:v>70.917633410672849</c:v>
                </c:pt>
                <c:pt idx="15">
                  <c:v>68.099999999999994</c:v>
                </c:pt>
                <c:pt idx="16">
                  <c:v>47.045454545454547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3.8402991065508853E-2"/>
                  <c:y val="-3.11723136171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Сылвенское </c:v>
                </c:pt>
                <c:pt idx="2">
                  <c:v>Кондратовское </c:v>
                </c:pt>
                <c:pt idx="3">
                  <c:v>Савинское </c:v>
                </c:pt>
                <c:pt idx="4">
                  <c:v>Кукуштанское </c:v>
                </c:pt>
                <c:pt idx="5">
                  <c:v>Усть-Качкинское </c:v>
                </c:pt>
                <c:pt idx="6">
                  <c:v>Платошинское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Бершетское</c:v>
                </c:pt>
                <c:pt idx="10">
                  <c:v>Хохловское </c:v>
                </c:pt>
                <c:pt idx="11">
                  <c:v>Двуреченское </c:v>
                </c:pt>
                <c:pt idx="12">
                  <c:v>Култаевское </c:v>
                </c:pt>
                <c:pt idx="13">
                  <c:v>Гамовское </c:v>
                </c:pt>
                <c:pt idx="14">
                  <c:v>Фроловское </c:v>
                </c:pt>
                <c:pt idx="15">
                  <c:v>Юго-Камское </c:v>
                </c:pt>
                <c:pt idx="16">
                  <c:v>Заболотское 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96.7</c:v>
                </c:pt>
                <c:pt idx="1">
                  <c:v>96.7</c:v>
                </c:pt>
                <c:pt idx="2">
                  <c:v>96.7</c:v>
                </c:pt>
                <c:pt idx="3">
                  <c:v>96.7</c:v>
                </c:pt>
                <c:pt idx="4">
                  <c:v>96.7</c:v>
                </c:pt>
                <c:pt idx="5">
                  <c:v>96.7</c:v>
                </c:pt>
                <c:pt idx="6">
                  <c:v>96.7</c:v>
                </c:pt>
                <c:pt idx="7">
                  <c:v>96.7</c:v>
                </c:pt>
                <c:pt idx="8">
                  <c:v>96.7</c:v>
                </c:pt>
                <c:pt idx="9">
                  <c:v>96.7</c:v>
                </c:pt>
                <c:pt idx="10">
                  <c:v>96.7</c:v>
                </c:pt>
                <c:pt idx="11">
                  <c:v>96.7</c:v>
                </c:pt>
                <c:pt idx="12">
                  <c:v>96.7</c:v>
                </c:pt>
                <c:pt idx="13">
                  <c:v>96.7</c:v>
                </c:pt>
                <c:pt idx="14">
                  <c:v>96.7</c:v>
                </c:pt>
                <c:pt idx="15">
                  <c:v>96.7</c:v>
                </c:pt>
                <c:pt idx="16">
                  <c:v>96.7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593024"/>
        <c:axId val="36306944"/>
      </c:lineChart>
      <c:catAx>
        <c:axId val="34593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36306944"/>
        <c:crosses val="autoZero"/>
        <c:auto val="1"/>
        <c:lblAlgn val="ctr"/>
        <c:lblOffset val="100"/>
        <c:noMultiLvlLbl val="0"/>
      </c:catAx>
      <c:valAx>
        <c:axId val="36306944"/>
        <c:scaling>
          <c:orientation val="minMax"/>
          <c:max val="18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8.5339980145575228E-3"/>
              <c:y val="7.0513487552641932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459302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3064229422537285E-4"/>
          <c:y val="0.85212882367907594"/>
          <c:w val="0.60396078303127609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705441814568524E-2"/>
          <c:y val="7.3003882233989348E-2"/>
          <c:w val="0.92051488006708937"/>
          <c:h val="0.5215334775128155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Савинское </c:v>
                </c:pt>
                <c:pt idx="2">
                  <c:v>Двуреченское </c:v>
                </c:pt>
                <c:pt idx="3">
                  <c:v>Усть-Качкинское </c:v>
                </c:pt>
                <c:pt idx="4">
                  <c:v>Сылвенское </c:v>
                </c:pt>
                <c:pt idx="5">
                  <c:v>Пальниковское </c:v>
                </c:pt>
                <c:pt idx="6">
                  <c:v>Кукуштанское </c:v>
                </c:pt>
                <c:pt idx="7">
                  <c:v>Бершетское</c:v>
                </c:pt>
                <c:pt idx="8">
                  <c:v>Платошинское </c:v>
                </c:pt>
                <c:pt idx="9">
                  <c:v>Юговское</c:v>
                </c:pt>
                <c:pt idx="10">
                  <c:v>Гамовское </c:v>
                </c:pt>
                <c:pt idx="11">
                  <c:v>Заболотское </c:v>
                </c:pt>
                <c:pt idx="12">
                  <c:v>Юго-Камское </c:v>
                </c:pt>
                <c:pt idx="13">
                  <c:v>Лобановское </c:v>
                </c:pt>
                <c:pt idx="14">
                  <c:v>Кондратовское </c:v>
                </c:pt>
                <c:pt idx="15">
                  <c:v>Култаевское </c:v>
                </c:pt>
                <c:pt idx="16">
                  <c:v>Фроловское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32.079817314006256</c:v>
                </c:pt>
                <c:pt idx="1">
                  <c:v>35.646971699072125</c:v>
                </c:pt>
                <c:pt idx="2">
                  <c:v>32.056171177729794</c:v>
                </c:pt>
                <c:pt idx="3">
                  <c:v>32.004925486233901</c:v>
                </c:pt>
                <c:pt idx="4">
                  <c:v>32.06911803733081</c:v>
                </c:pt>
                <c:pt idx="5">
                  <c:v>32.150931380353448</c:v>
                </c:pt>
                <c:pt idx="6">
                  <c:v>32.092257860024056</c:v>
                </c:pt>
                <c:pt idx="7">
                  <c:v>32.191912708600775</c:v>
                </c:pt>
                <c:pt idx="8">
                  <c:v>32.210556186152104</c:v>
                </c:pt>
                <c:pt idx="9">
                  <c:v>32.200000000000003</c:v>
                </c:pt>
                <c:pt idx="10">
                  <c:v>32.15232809127351</c:v>
                </c:pt>
                <c:pt idx="11">
                  <c:v>32.114187182680332</c:v>
                </c:pt>
                <c:pt idx="12">
                  <c:v>32.1</c:v>
                </c:pt>
                <c:pt idx="13">
                  <c:v>32.097139190056403</c:v>
                </c:pt>
                <c:pt idx="14">
                  <c:v>32.077616620932972</c:v>
                </c:pt>
                <c:pt idx="15">
                  <c:v>32.047730564200535</c:v>
                </c:pt>
                <c:pt idx="16">
                  <c:v>32.034902337495993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8542751522232297E-2"/>
                  <c:y val="-2.5310948997330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000247284351918E-2"/>
                  <c:y val="-2.28499819690565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3155581279499411E-2"/>
                  <c:y val="-3.02328830538779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1733248277073156E-2"/>
                  <c:y val="-3.5154817110425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422580286778173E-2"/>
                  <c:y val="-2.5310948997330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4577914281925663E-2"/>
                  <c:y val="-2.28499819690564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Савинское </c:v>
                </c:pt>
                <c:pt idx="2">
                  <c:v>Двуреченское </c:v>
                </c:pt>
                <c:pt idx="3">
                  <c:v>Усть-Качкинское </c:v>
                </c:pt>
                <c:pt idx="4">
                  <c:v>Сылвенское </c:v>
                </c:pt>
                <c:pt idx="5">
                  <c:v>Пальниковское </c:v>
                </c:pt>
                <c:pt idx="6">
                  <c:v>Кукуштанское </c:v>
                </c:pt>
                <c:pt idx="7">
                  <c:v>Бершетское</c:v>
                </c:pt>
                <c:pt idx="8">
                  <c:v>Платошинское </c:v>
                </c:pt>
                <c:pt idx="9">
                  <c:v>Юговское</c:v>
                </c:pt>
                <c:pt idx="10">
                  <c:v>Гамовское </c:v>
                </c:pt>
                <c:pt idx="11">
                  <c:v>Заболотское </c:v>
                </c:pt>
                <c:pt idx="12">
                  <c:v>Юго-Камское </c:v>
                </c:pt>
                <c:pt idx="13">
                  <c:v>Лобановское </c:v>
                </c:pt>
                <c:pt idx="14">
                  <c:v>Кондратовское </c:v>
                </c:pt>
                <c:pt idx="15">
                  <c:v>Култаевское </c:v>
                </c:pt>
                <c:pt idx="16">
                  <c:v>Фроловское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102.80150753768844</c:v>
                </c:pt>
                <c:pt idx="1">
                  <c:v>89.702926882741991</c:v>
                </c:pt>
                <c:pt idx="2">
                  <c:v>83.753814276117168</c:v>
                </c:pt>
                <c:pt idx="3">
                  <c:v>78.588041927680948</c:v>
                </c:pt>
                <c:pt idx="4">
                  <c:v>71.781400567619301</c:v>
                </c:pt>
                <c:pt idx="5">
                  <c:v>67.521524701161923</c:v>
                </c:pt>
                <c:pt idx="6">
                  <c:v>67.358060694431785</c:v>
                </c:pt>
                <c:pt idx="7">
                  <c:v>65.702371075498888</c:v>
                </c:pt>
                <c:pt idx="8">
                  <c:v>65.518037518037517</c:v>
                </c:pt>
                <c:pt idx="9">
                  <c:v>64.400000000000006</c:v>
                </c:pt>
                <c:pt idx="10">
                  <c:v>64.304656182547021</c:v>
                </c:pt>
                <c:pt idx="11">
                  <c:v>64.228374365360665</c:v>
                </c:pt>
                <c:pt idx="12">
                  <c:v>64.2</c:v>
                </c:pt>
                <c:pt idx="13">
                  <c:v>64.194278380112806</c:v>
                </c:pt>
                <c:pt idx="14">
                  <c:v>64.170326223337511</c:v>
                </c:pt>
                <c:pt idx="15">
                  <c:v>64.09546112840107</c:v>
                </c:pt>
                <c:pt idx="16">
                  <c:v>63.399873257287709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1.7796481188027576E-3"/>
                  <c:y val="-3.0491307470770248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Савинское </c:v>
                </c:pt>
                <c:pt idx="2">
                  <c:v>Двуреченское </c:v>
                </c:pt>
                <c:pt idx="3">
                  <c:v>Усть-Качкинское </c:v>
                </c:pt>
                <c:pt idx="4">
                  <c:v>Сылвенское </c:v>
                </c:pt>
                <c:pt idx="5">
                  <c:v>Пальниковское </c:v>
                </c:pt>
                <c:pt idx="6">
                  <c:v>Кукуштанское </c:v>
                </c:pt>
                <c:pt idx="7">
                  <c:v>Бершетское</c:v>
                </c:pt>
                <c:pt idx="8">
                  <c:v>Платошинское </c:v>
                </c:pt>
                <c:pt idx="9">
                  <c:v>Юговское</c:v>
                </c:pt>
                <c:pt idx="10">
                  <c:v>Гамовское </c:v>
                </c:pt>
                <c:pt idx="11">
                  <c:v>Заболотское </c:v>
                </c:pt>
                <c:pt idx="12">
                  <c:v>Юго-Камское </c:v>
                </c:pt>
                <c:pt idx="13">
                  <c:v>Лобановское </c:v>
                </c:pt>
                <c:pt idx="14">
                  <c:v>Кондратовское </c:v>
                </c:pt>
                <c:pt idx="15">
                  <c:v>Култаевское </c:v>
                </c:pt>
                <c:pt idx="16">
                  <c:v>Фроловское 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68.5</c:v>
                </c:pt>
                <c:pt idx="1">
                  <c:v>68.5</c:v>
                </c:pt>
                <c:pt idx="2">
                  <c:v>68.5</c:v>
                </c:pt>
                <c:pt idx="3">
                  <c:v>68.5</c:v>
                </c:pt>
                <c:pt idx="4">
                  <c:v>68.5</c:v>
                </c:pt>
                <c:pt idx="5">
                  <c:v>68.5</c:v>
                </c:pt>
                <c:pt idx="6">
                  <c:v>68.5</c:v>
                </c:pt>
                <c:pt idx="7">
                  <c:v>68.5</c:v>
                </c:pt>
                <c:pt idx="8">
                  <c:v>68.5</c:v>
                </c:pt>
                <c:pt idx="9">
                  <c:v>68.5</c:v>
                </c:pt>
                <c:pt idx="10">
                  <c:v>68.5</c:v>
                </c:pt>
                <c:pt idx="11">
                  <c:v>68.5</c:v>
                </c:pt>
                <c:pt idx="12">
                  <c:v>68.5</c:v>
                </c:pt>
                <c:pt idx="13">
                  <c:v>68.5</c:v>
                </c:pt>
                <c:pt idx="14">
                  <c:v>68.5</c:v>
                </c:pt>
                <c:pt idx="15">
                  <c:v>68.5</c:v>
                </c:pt>
                <c:pt idx="16">
                  <c:v>68.5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829248"/>
        <c:axId val="35830784"/>
      </c:lineChart>
      <c:catAx>
        <c:axId val="358292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35830784"/>
        <c:crosses val="autoZero"/>
        <c:auto val="1"/>
        <c:lblAlgn val="ctr"/>
        <c:lblOffset val="100"/>
        <c:noMultiLvlLbl val="0"/>
      </c:catAx>
      <c:valAx>
        <c:axId val="3583078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5.7251170801018523E-3"/>
              <c:y val="4.4541830555372683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5829248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2549540682414703E-2"/>
          <c:y val="0.84938916963819855"/>
          <c:w val="0.62911712598425196"/>
          <c:h val="0.13256369919613881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373454920779415E-2"/>
          <c:y val="0.11658530942203511"/>
          <c:w val="0.9119808820525318"/>
          <c:h val="0.48708757729035129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4"/>
              <c:layout>
                <c:manualLayout>
                  <c:x val="-2.1517388451443468E-2"/>
                  <c:y val="-2.6369164819488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5684055118110134E-2"/>
                  <c:y val="-2.1447230762940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072944006999125E-3"/>
                  <c:y val="7.0147249152371254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Кондратовское </c:v>
                </c:pt>
                <c:pt idx="1">
                  <c:v>Савинское </c:v>
                </c:pt>
                <c:pt idx="2">
                  <c:v>Юго-Камское </c:v>
                </c:pt>
                <c:pt idx="3">
                  <c:v>Двуреченское </c:v>
                </c:pt>
                <c:pt idx="4">
                  <c:v>Кукуштанское </c:v>
                </c:pt>
                <c:pt idx="5">
                  <c:v>Гамовское </c:v>
                </c:pt>
                <c:pt idx="6">
                  <c:v>Лобановское </c:v>
                </c:pt>
                <c:pt idx="7">
                  <c:v>Пальниковское </c:v>
                </c:pt>
                <c:pt idx="8">
                  <c:v>Усть-Качкинское </c:v>
                </c:pt>
                <c:pt idx="9">
                  <c:v>Заболотское </c:v>
                </c:pt>
                <c:pt idx="10">
                  <c:v>Хохловское </c:v>
                </c:pt>
                <c:pt idx="11">
                  <c:v>Бершетское</c:v>
                </c:pt>
                <c:pt idx="12">
                  <c:v>Юговское</c:v>
                </c:pt>
                <c:pt idx="13">
                  <c:v>Платошинское </c:v>
                </c:pt>
                <c:pt idx="14">
                  <c:v>Култаевское </c:v>
                </c:pt>
                <c:pt idx="15">
                  <c:v>Фроловское </c:v>
                </c:pt>
                <c:pt idx="16">
                  <c:v>Сылвенское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7.9239779005524866</c:v>
                </c:pt>
                <c:pt idx="1">
                  <c:v>6.4479638009049784</c:v>
                </c:pt>
                <c:pt idx="2">
                  <c:v>4.5</c:v>
                </c:pt>
                <c:pt idx="3">
                  <c:v>6.128285714285715</c:v>
                </c:pt>
                <c:pt idx="4">
                  <c:v>9.3829670329670343</c:v>
                </c:pt>
                <c:pt idx="5">
                  <c:v>4.4262962962962966</c:v>
                </c:pt>
                <c:pt idx="6">
                  <c:v>8.0932937391734718</c:v>
                </c:pt>
                <c:pt idx="7">
                  <c:v>9.8985959438377549</c:v>
                </c:pt>
                <c:pt idx="8">
                  <c:v>4.8805869940533286</c:v>
                </c:pt>
                <c:pt idx="9">
                  <c:v>10.30551816958277</c:v>
                </c:pt>
                <c:pt idx="10">
                  <c:v>7.5042938300964455</c:v>
                </c:pt>
                <c:pt idx="11">
                  <c:v>5.203930684699916</c:v>
                </c:pt>
                <c:pt idx="12">
                  <c:v>4.3</c:v>
                </c:pt>
                <c:pt idx="13">
                  <c:v>0.42448787264551407</c:v>
                </c:pt>
                <c:pt idx="14">
                  <c:v>7.3672812161611052</c:v>
                </c:pt>
                <c:pt idx="15">
                  <c:v>4.7063179903091941</c:v>
                </c:pt>
                <c:pt idx="16">
                  <c:v>6.5454545454545459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1"/>
              <c:layout>
                <c:manualLayout>
                  <c:x val="-1.5574584426946632E-2"/>
                  <c:y val="-3.14079463656458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371719160104987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3866747780712537E-2"/>
                  <c:y val="-2.50505111835119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8133748906386702E-2"/>
                  <c:y val="-3.44841551509880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6711395450568678E-2"/>
                  <c:y val="-3.65350901925038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9700131233595802E-2"/>
                  <c:y val="-3.65350901925038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5355971128608924E-2"/>
                  <c:y val="-2.915218910768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39336176727909E-2"/>
                  <c:y val="-2.29997715369979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3866747780712537E-2"/>
                  <c:y val="-2.09488997346548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9766951006124234E-2"/>
                  <c:y val="-2.71012540661666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8479689532704253E-2"/>
                  <c:y val="-2.09490612154205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4986439195100612E-2"/>
                  <c:y val="-2.997244685812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Кондратовское </c:v>
                </c:pt>
                <c:pt idx="1">
                  <c:v>Савинское </c:v>
                </c:pt>
                <c:pt idx="2">
                  <c:v>Юго-Камское </c:v>
                </c:pt>
                <c:pt idx="3">
                  <c:v>Двуреченское </c:v>
                </c:pt>
                <c:pt idx="4">
                  <c:v>Кукуштанское </c:v>
                </c:pt>
                <c:pt idx="5">
                  <c:v>Гамовское </c:v>
                </c:pt>
                <c:pt idx="6">
                  <c:v>Лобановское </c:v>
                </c:pt>
                <c:pt idx="7">
                  <c:v>Пальниковское </c:v>
                </c:pt>
                <c:pt idx="8">
                  <c:v>Усть-Качкинское </c:v>
                </c:pt>
                <c:pt idx="9">
                  <c:v>Заболотское </c:v>
                </c:pt>
                <c:pt idx="10">
                  <c:v>Хохловское </c:v>
                </c:pt>
                <c:pt idx="11">
                  <c:v>Бершетское</c:v>
                </c:pt>
                <c:pt idx="12">
                  <c:v>Юговское</c:v>
                </c:pt>
                <c:pt idx="13">
                  <c:v>Платошинское </c:v>
                </c:pt>
                <c:pt idx="14">
                  <c:v>Култаевское </c:v>
                </c:pt>
                <c:pt idx="15">
                  <c:v>Фроловское </c:v>
                </c:pt>
                <c:pt idx="16">
                  <c:v>Сылвенское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143.42400000000001</c:v>
                </c:pt>
                <c:pt idx="1">
                  <c:v>107.46606334841628</c:v>
                </c:pt>
                <c:pt idx="2">
                  <c:v>103.6</c:v>
                </c:pt>
                <c:pt idx="3">
                  <c:v>85.796000000000006</c:v>
                </c:pt>
                <c:pt idx="4">
                  <c:v>85.385000000000005</c:v>
                </c:pt>
                <c:pt idx="5">
                  <c:v>59.755000000000003</c:v>
                </c:pt>
                <c:pt idx="6">
                  <c:v>59.463636363636361</c:v>
                </c:pt>
                <c:pt idx="7">
                  <c:v>50.759999999999991</c:v>
                </c:pt>
                <c:pt idx="8">
                  <c:v>48.805869940533277</c:v>
                </c:pt>
                <c:pt idx="9">
                  <c:v>47.856249999999996</c:v>
                </c:pt>
                <c:pt idx="10">
                  <c:v>43.696042396786048</c:v>
                </c:pt>
                <c:pt idx="11">
                  <c:v>37.884615384615387</c:v>
                </c:pt>
                <c:pt idx="12">
                  <c:v>27.1</c:v>
                </c:pt>
                <c:pt idx="13">
                  <c:v>26.125</c:v>
                </c:pt>
                <c:pt idx="14">
                  <c:v>24.55760405387035</c:v>
                </c:pt>
                <c:pt idx="15">
                  <c:v>20.843999999999998</c:v>
                </c:pt>
                <c:pt idx="16">
                  <c:v>15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-1.2216754155730534E-3"/>
                  <c:y val="-3.0351862089733058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Кондратовское </c:v>
                </c:pt>
                <c:pt idx="1">
                  <c:v>Савинское </c:v>
                </c:pt>
                <c:pt idx="2">
                  <c:v>Юго-Камское </c:v>
                </c:pt>
                <c:pt idx="3">
                  <c:v>Двуреченское </c:v>
                </c:pt>
                <c:pt idx="4">
                  <c:v>Кукуштанское </c:v>
                </c:pt>
                <c:pt idx="5">
                  <c:v>Гамовское </c:v>
                </c:pt>
                <c:pt idx="6">
                  <c:v>Лобановское </c:v>
                </c:pt>
                <c:pt idx="7">
                  <c:v>Пальниковское </c:v>
                </c:pt>
                <c:pt idx="8">
                  <c:v>Усть-Качкинское </c:v>
                </c:pt>
                <c:pt idx="9">
                  <c:v>Заболотское </c:v>
                </c:pt>
                <c:pt idx="10">
                  <c:v>Хохловское </c:v>
                </c:pt>
                <c:pt idx="11">
                  <c:v>Бершетское</c:v>
                </c:pt>
                <c:pt idx="12">
                  <c:v>Юговское</c:v>
                </c:pt>
                <c:pt idx="13">
                  <c:v>Платошинское </c:v>
                </c:pt>
                <c:pt idx="14">
                  <c:v>Култаевское </c:v>
                </c:pt>
                <c:pt idx="15">
                  <c:v>Фроловское </c:v>
                </c:pt>
                <c:pt idx="16">
                  <c:v>Сылвенское 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41.1</c:v>
                </c:pt>
                <c:pt idx="1">
                  <c:v>41.1</c:v>
                </c:pt>
                <c:pt idx="2">
                  <c:v>41.1</c:v>
                </c:pt>
                <c:pt idx="3">
                  <c:v>41.1</c:v>
                </c:pt>
                <c:pt idx="4">
                  <c:v>41.1</c:v>
                </c:pt>
                <c:pt idx="5">
                  <c:v>41.1</c:v>
                </c:pt>
                <c:pt idx="6">
                  <c:v>41.1</c:v>
                </c:pt>
                <c:pt idx="7">
                  <c:v>41.1</c:v>
                </c:pt>
                <c:pt idx="8">
                  <c:v>41.1</c:v>
                </c:pt>
                <c:pt idx="9">
                  <c:v>41.1</c:v>
                </c:pt>
                <c:pt idx="10">
                  <c:v>41.1</c:v>
                </c:pt>
                <c:pt idx="11">
                  <c:v>41.1</c:v>
                </c:pt>
                <c:pt idx="12">
                  <c:v>41.1</c:v>
                </c:pt>
                <c:pt idx="13">
                  <c:v>41.1</c:v>
                </c:pt>
                <c:pt idx="14">
                  <c:v>41.1</c:v>
                </c:pt>
                <c:pt idx="15">
                  <c:v>41.1</c:v>
                </c:pt>
                <c:pt idx="16">
                  <c:v>41.1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220032"/>
        <c:axId val="46221568"/>
      </c:lineChart>
      <c:catAx>
        <c:axId val="46220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46221568"/>
        <c:crosses val="autoZero"/>
        <c:auto val="1"/>
        <c:lblAlgn val="ctr"/>
        <c:lblOffset val="100"/>
        <c:noMultiLvlLbl val="0"/>
      </c:catAx>
      <c:valAx>
        <c:axId val="46221568"/>
        <c:scaling>
          <c:orientation val="minMax"/>
          <c:max val="16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2.944991251093613E-3"/>
              <c:y val="8.8560514501006007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6220032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4064424628815448"/>
          <c:w val="0.62438801399825017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65913173008433E-2"/>
          <c:y val="8.8694414360575846E-2"/>
          <c:w val="0.91354332171342312"/>
          <c:h val="0.5252325662285951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txPr>
              <a:bodyPr/>
              <a:lstStyle/>
              <a:p>
                <a:pPr>
                  <a:defRPr sz="10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Кондратовское </c:v>
                </c:pt>
                <c:pt idx="2">
                  <c:v>Пальниковское </c:v>
                </c:pt>
                <c:pt idx="3">
                  <c:v>Двуреченское </c:v>
                </c:pt>
                <c:pt idx="4">
                  <c:v>Платошинское </c:v>
                </c:pt>
                <c:pt idx="5">
                  <c:v>Гамовское </c:v>
                </c:pt>
                <c:pt idx="6">
                  <c:v>Лобановское </c:v>
                </c:pt>
                <c:pt idx="7">
                  <c:v>Бершетское</c:v>
                </c:pt>
                <c:pt idx="8">
                  <c:v>Заболотское </c:v>
                </c:pt>
                <c:pt idx="9">
                  <c:v>Фроловское </c:v>
                </c:pt>
                <c:pt idx="10">
                  <c:v>Сылвенское </c:v>
                </c:pt>
                <c:pt idx="11">
                  <c:v>Юговское</c:v>
                </c:pt>
                <c:pt idx="12">
                  <c:v>Култаевское </c:v>
                </c:pt>
                <c:pt idx="13">
                  <c:v>Савинское </c:v>
                </c:pt>
                <c:pt idx="14">
                  <c:v>Кукуштанское </c:v>
                </c:pt>
                <c:pt idx="15">
                  <c:v>Юго-Камское 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38.175738396624467</c:v>
                </c:pt>
                <c:pt idx="1">
                  <c:v>50.429215763657886</c:v>
                </c:pt>
                <c:pt idx="2">
                  <c:v>29.937602627257796</c:v>
                </c:pt>
                <c:pt idx="3">
                  <c:v>29.698898118805378</c:v>
                </c:pt>
                <c:pt idx="4">
                  <c:v>19.300272205320585</c:v>
                </c:pt>
                <c:pt idx="5">
                  <c:v>37.771694915254237</c:v>
                </c:pt>
                <c:pt idx="6">
                  <c:v>33.991124231996864</c:v>
                </c:pt>
                <c:pt idx="7">
                  <c:v>31.939961348952639</c:v>
                </c:pt>
                <c:pt idx="8">
                  <c:v>18.92153917263693</c:v>
                </c:pt>
                <c:pt idx="9">
                  <c:v>21.576050356197808</c:v>
                </c:pt>
                <c:pt idx="10">
                  <c:v>29.739810853524222</c:v>
                </c:pt>
                <c:pt idx="11">
                  <c:v>22.9</c:v>
                </c:pt>
                <c:pt idx="12">
                  <c:v>20.467524232543909</c:v>
                </c:pt>
                <c:pt idx="13">
                  <c:v>18.783960995292535</c:v>
                </c:pt>
                <c:pt idx="14">
                  <c:v>17.875928765184572</c:v>
                </c:pt>
                <c:pt idx="15">
                  <c:v>10.5</c:v>
                </c:pt>
                <c:pt idx="16">
                  <c:v>27.618048493282664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3.0007754514731338E-2"/>
                  <c:y val="-1.99234968724405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3630904809859837E-3"/>
                  <c:y val="-1.37710796991548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8586532499973121E-2"/>
                  <c:y val="-2.40251083212976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9614417471848285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7634399677488203E-2"/>
                  <c:y val="-5.10956825918362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6184106632658887E-2"/>
                  <c:y val="-4.08417824919829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5.9676100488071371E-3"/>
                  <c:y val="-1.40647172319817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2939117115170614E-2"/>
                  <c:y val="-2.63691648194880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5337315545999651E-2"/>
                  <c:y val="-2.60759803223401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Кондратовское </c:v>
                </c:pt>
                <c:pt idx="2">
                  <c:v>Пальниковское </c:v>
                </c:pt>
                <c:pt idx="3">
                  <c:v>Двуреченское </c:v>
                </c:pt>
                <c:pt idx="4">
                  <c:v>Платошинское </c:v>
                </c:pt>
                <c:pt idx="5">
                  <c:v>Гамовское </c:v>
                </c:pt>
                <c:pt idx="6">
                  <c:v>Лобановское </c:v>
                </c:pt>
                <c:pt idx="7">
                  <c:v>Бершетское</c:v>
                </c:pt>
                <c:pt idx="8">
                  <c:v>Заболотское </c:v>
                </c:pt>
                <c:pt idx="9">
                  <c:v>Фроловское </c:v>
                </c:pt>
                <c:pt idx="10">
                  <c:v>Сылвенское </c:v>
                </c:pt>
                <c:pt idx="11">
                  <c:v>Юговское</c:v>
                </c:pt>
                <c:pt idx="12">
                  <c:v>Култаевское </c:v>
                </c:pt>
                <c:pt idx="13">
                  <c:v>Савинское </c:v>
                </c:pt>
                <c:pt idx="14">
                  <c:v>Кукуштанское </c:v>
                </c:pt>
                <c:pt idx="15">
                  <c:v>Юго-Камское 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159.20552525074785</c:v>
                </c:pt>
                <c:pt idx="1">
                  <c:v>156.92333333333332</c:v>
                </c:pt>
                <c:pt idx="2">
                  <c:v>142.99607843137255</c:v>
                </c:pt>
                <c:pt idx="3">
                  <c:v>139.85200396973781</c:v>
                </c:pt>
                <c:pt idx="4">
                  <c:v>120.87531636502555</c:v>
                </c:pt>
                <c:pt idx="5">
                  <c:v>117.29105263157895</c:v>
                </c:pt>
                <c:pt idx="6">
                  <c:v>112.57968253968255</c:v>
                </c:pt>
                <c:pt idx="7">
                  <c:v>90.65735294117647</c:v>
                </c:pt>
                <c:pt idx="8">
                  <c:v>86.182631578947365</c:v>
                </c:pt>
                <c:pt idx="9">
                  <c:v>71.075692307692307</c:v>
                </c:pt>
                <c:pt idx="10">
                  <c:v>70.656904761904769</c:v>
                </c:pt>
                <c:pt idx="11">
                  <c:v>68.8</c:v>
                </c:pt>
                <c:pt idx="12">
                  <c:v>60.097416545913539</c:v>
                </c:pt>
                <c:pt idx="13">
                  <c:v>55.190452432584621</c:v>
                </c:pt>
                <c:pt idx="14">
                  <c:v>54.209585121602288</c:v>
                </c:pt>
                <c:pt idx="15">
                  <c:v>49.1</c:v>
                </c:pt>
                <c:pt idx="16">
                  <c:v>45.895176891774703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0713561744058093"/>
                  <c:y val="-3.3223442435558997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Кондратовское </c:v>
                </c:pt>
                <c:pt idx="2">
                  <c:v>Пальниковское </c:v>
                </c:pt>
                <c:pt idx="3">
                  <c:v>Двуреченское </c:v>
                </c:pt>
                <c:pt idx="4">
                  <c:v>Платошинское </c:v>
                </c:pt>
                <c:pt idx="5">
                  <c:v>Гамовское </c:v>
                </c:pt>
                <c:pt idx="6">
                  <c:v>Лобановское </c:v>
                </c:pt>
                <c:pt idx="7">
                  <c:v>Бершетское</c:v>
                </c:pt>
                <c:pt idx="8">
                  <c:v>Заболотское </c:v>
                </c:pt>
                <c:pt idx="9">
                  <c:v>Фроловское </c:v>
                </c:pt>
                <c:pt idx="10">
                  <c:v>Сылвенское </c:v>
                </c:pt>
                <c:pt idx="11">
                  <c:v>Юговское</c:v>
                </c:pt>
                <c:pt idx="12">
                  <c:v>Култаевское </c:v>
                </c:pt>
                <c:pt idx="13">
                  <c:v>Савинское </c:v>
                </c:pt>
                <c:pt idx="14">
                  <c:v>Кукуштанское </c:v>
                </c:pt>
                <c:pt idx="15">
                  <c:v>Юго-Камское 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77.2</c:v>
                </c:pt>
                <c:pt idx="1">
                  <c:v>77.2</c:v>
                </c:pt>
                <c:pt idx="2">
                  <c:v>77.2</c:v>
                </c:pt>
                <c:pt idx="3">
                  <c:v>77.2</c:v>
                </c:pt>
                <c:pt idx="4">
                  <c:v>77.2</c:v>
                </c:pt>
                <c:pt idx="5">
                  <c:v>77.2</c:v>
                </c:pt>
                <c:pt idx="6">
                  <c:v>77.2</c:v>
                </c:pt>
                <c:pt idx="7">
                  <c:v>77.2</c:v>
                </c:pt>
                <c:pt idx="8">
                  <c:v>77.2</c:v>
                </c:pt>
                <c:pt idx="9">
                  <c:v>77.2</c:v>
                </c:pt>
                <c:pt idx="10">
                  <c:v>77.2</c:v>
                </c:pt>
                <c:pt idx="11">
                  <c:v>77.2</c:v>
                </c:pt>
                <c:pt idx="12">
                  <c:v>77.2</c:v>
                </c:pt>
                <c:pt idx="13">
                  <c:v>77.2</c:v>
                </c:pt>
                <c:pt idx="14">
                  <c:v>77.2</c:v>
                </c:pt>
                <c:pt idx="15">
                  <c:v>77.2</c:v>
                </c:pt>
                <c:pt idx="16">
                  <c:v>77.2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555136"/>
        <c:axId val="46556672"/>
      </c:lineChart>
      <c:catAx>
        <c:axId val="46555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46556672"/>
        <c:crosses val="autoZero"/>
        <c:auto val="1"/>
        <c:lblAlgn val="ctr"/>
        <c:lblOffset val="100"/>
        <c:noMultiLvlLbl val="0"/>
      </c:catAx>
      <c:valAx>
        <c:axId val="46556672"/>
        <c:scaling>
          <c:orientation val="minMax"/>
          <c:max val="18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6.9715070663634773E-3"/>
              <c:y val="6.7642294760678706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6555136"/>
        <c:crosses val="autoZero"/>
        <c:crossBetween val="between"/>
        <c:minorUnit val="4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5048811440124961"/>
          <c:w val="0.61593649187616317"/>
          <c:h val="0.1273631823442861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954594650773571E-2"/>
          <c:y val="0.10099924950194485"/>
          <c:w val="0.92051488006708937"/>
          <c:h val="0.51620914964287878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7.2180600005017359E-4"/>
                  <c:y val="4.220655341955243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8844913289204424E-2"/>
                  <c:y val="-2.77719160256040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000247284351918E-2"/>
                  <c:y val="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3457855041196244E-2"/>
                  <c:y val="2.1447424539871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2035522038769781E-2"/>
                  <c:y val="1.65254904833242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delete val="1"/>
            </c:dLbl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Лобановское </c:v>
                </c:pt>
                <c:pt idx="1">
                  <c:v>Платошинское </c:v>
                </c:pt>
                <c:pt idx="2">
                  <c:v>Савинское </c:v>
                </c:pt>
                <c:pt idx="3">
                  <c:v>Бершетское</c:v>
                </c:pt>
                <c:pt idx="4">
                  <c:v>Гамовское </c:v>
                </c:pt>
                <c:pt idx="5">
                  <c:v>Пальниковское </c:v>
                </c:pt>
                <c:pt idx="6">
                  <c:v>Кукуштанское </c:v>
                </c:pt>
                <c:pt idx="7">
                  <c:v>Култаевское </c:v>
                </c:pt>
                <c:pt idx="8">
                  <c:v>Сылвенское </c:v>
                </c:pt>
                <c:pt idx="9">
                  <c:v>Заболотское </c:v>
                </c:pt>
                <c:pt idx="10">
                  <c:v>Кондратовское </c:v>
                </c:pt>
                <c:pt idx="11">
                  <c:v>Усть-Качкинское </c:v>
                </c:pt>
                <c:pt idx="12">
                  <c:v>Фроловское </c:v>
                </c:pt>
                <c:pt idx="13">
                  <c:v>Юговское</c:v>
                </c:pt>
                <c:pt idx="14">
                  <c:v>Двуреченское </c:v>
                </c:pt>
                <c:pt idx="15">
                  <c:v>Юго-Камское </c:v>
                </c:pt>
                <c:pt idx="16">
                  <c:v>Хохловское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8.089154519711343</c:v>
                </c:pt>
                <c:pt idx="1">
                  <c:v>71.864637851951983</c:v>
                </c:pt>
                <c:pt idx="2">
                  <c:v>22.834226931761766</c:v>
                </c:pt>
                <c:pt idx="3">
                  <c:v>45.836687751581366</c:v>
                </c:pt>
                <c:pt idx="4">
                  <c:v>19.072224041925974</c:v>
                </c:pt>
                <c:pt idx="5">
                  <c:v>34.346405228758172</c:v>
                </c:pt>
                <c:pt idx="6">
                  <c:v>39.848509327985852</c:v>
                </c:pt>
                <c:pt idx="7">
                  <c:v>41.259589652096338</c:v>
                </c:pt>
                <c:pt idx="8">
                  <c:v>48.593796649938241</c:v>
                </c:pt>
                <c:pt idx="9">
                  <c:v>34.627571021964449</c:v>
                </c:pt>
                <c:pt idx="10">
                  <c:v>35.672582069692467</c:v>
                </c:pt>
                <c:pt idx="11">
                  <c:v>25.409478349812481</c:v>
                </c:pt>
                <c:pt idx="12">
                  <c:v>29.645539371870733</c:v>
                </c:pt>
                <c:pt idx="13">
                  <c:v>11.6</c:v>
                </c:pt>
                <c:pt idx="14">
                  <c:v>8.6790623906975224</c:v>
                </c:pt>
                <c:pt idx="15">
                  <c:v>1.1000000000000001</c:v>
                </c:pt>
                <c:pt idx="16">
                  <c:v>0.42487827002233503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1"/>
              <c:layout>
                <c:manualLayout>
                  <c:x val="-2.0008753507674774E-2"/>
                  <c:y val="-4.4533233034393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12041851980607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6.0875852503843655E-3"/>
                  <c:y val="-2.64860123090982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3199250262515635E-2"/>
                  <c:y val="-2.6369164819488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0354584257663127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346302023789366E-2"/>
                  <c:y val="-2.7716495823235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350152402421226E-2"/>
                  <c:y val="-2.68964318497190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8899445760506898E-2"/>
                  <c:y val="-3.1407946365645832E-2"/>
                </c:manualLayout>
              </c:layout>
              <c:numFmt formatCode="#,##0" sourceLinked="0"/>
              <c:spPr/>
              <c:txPr>
                <a:bodyPr rot="0" vert="horz"/>
                <a:lstStyle/>
                <a:p>
                  <a:pPr>
                    <a:defRPr sz="1100" b="1">
                      <a:latin typeface="Calibri" panose="020F0502020204030204" pitchFamily="34" charset="0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Лобановское </c:v>
                </c:pt>
                <c:pt idx="1">
                  <c:v>Платошинское </c:v>
                </c:pt>
                <c:pt idx="2">
                  <c:v>Савинское </c:v>
                </c:pt>
                <c:pt idx="3">
                  <c:v>Бершетское</c:v>
                </c:pt>
                <c:pt idx="4">
                  <c:v>Гамовское </c:v>
                </c:pt>
                <c:pt idx="5">
                  <c:v>Пальниковское </c:v>
                </c:pt>
                <c:pt idx="6">
                  <c:v>Кукуштанское </c:v>
                </c:pt>
                <c:pt idx="7">
                  <c:v>Култаевское </c:v>
                </c:pt>
                <c:pt idx="8">
                  <c:v>Сылвенское </c:v>
                </c:pt>
                <c:pt idx="9">
                  <c:v>Заболотское </c:v>
                </c:pt>
                <c:pt idx="10">
                  <c:v>Кондратовское </c:v>
                </c:pt>
                <c:pt idx="11">
                  <c:v>Усть-Качкинское </c:v>
                </c:pt>
                <c:pt idx="12">
                  <c:v>Фроловское </c:v>
                </c:pt>
                <c:pt idx="13">
                  <c:v>Юговское</c:v>
                </c:pt>
                <c:pt idx="14">
                  <c:v>Двуреченское </c:v>
                </c:pt>
                <c:pt idx="15">
                  <c:v>Юго-Камское </c:v>
                </c:pt>
                <c:pt idx="16">
                  <c:v>Хохловское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117.19066074298136</c:v>
                </c:pt>
                <c:pt idx="1">
                  <c:v>102.7470349202154</c:v>
                </c:pt>
                <c:pt idx="2">
                  <c:v>101.34236850596967</c:v>
                </c:pt>
                <c:pt idx="3">
                  <c:v>99.132012196429415</c:v>
                </c:pt>
                <c:pt idx="4">
                  <c:v>97.902480033627569</c:v>
                </c:pt>
                <c:pt idx="5">
                  <c:v>95.545454545454547</c:v>
                </c:pt>
                <c:pt idx="6">
                  <c:v>94.266250992970498</c:v>
                </c:pt>
                <c:pt idx="7">
                  <c:v>85.176127406927236</c:v>
                </c:pt>
                <c:pt idx="8">
                  <c:v>84.695466107001423</c:v>
                </c:pt>
                <c:pt idx="9">
                  <c:v>79.155413699975469</c:v>
                </c:pt>
                <c:pt idx="10">
                  <c:v>71.36494386487324</c:v>
                </c:pt>
                <c:pt idx="11">
                  <c:v>63.429621938141523</c:v>
                </c:pt>
                <c:pt idx="12">
                  <c:v>60.822957198443582</c:v>
                </c:pt>
                <c:pt idx="13">
                  <c:v>23.2</c:v>
                </c:pt>
                <c:pt idx="14">
                  <c:v>10.964763854770501</c:v>
                </c:pt>
                <c:pt idx="15">
                  <c:v>1.6</c:v>
                </c:pt>
                <c:pt idx="16">
                  <c:v>0.59265713919087071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093074783805384"/>
                  <c:y val="-3.1582539380801321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Лобановское </c:v>
                </c:pt>
                <c:pt idx="1">
                  <c:v>Платошинское </c:v>
                </c:pt>
                <c:pt idx="2">
                  <c:v>Савинское </c:v>
                </c:pt>
                <c:pt idx="3">
                  <c:v>Бершетское</c:v>
                </c:pt>
                <c:pt idx="4">
                  <c:v>Гамовское </c:v>
                </c:pt>
                <c:pt idx="5">
                  <c:v>Пальниковское </c:v>
                </c:pt>
                <c:pt idx="6">
                  <c:v>Кукуштанское </c:v>
                </c:pt>
                <c:pt idx="7">
                  <c:v>Култаевское </c:v>
                </c:pt>
                <c:pt idx="8">
                  <c:v>Сылвенское </c:v>
                </c:pt>
                <c:pt idx="9">
                  <c:v>Заболотское </c:v>
                </c:pt>
                <c:pt idx="10">
                  <c:v>Кондратовское </c:v>
                </c:pt>
                <c:pt idx="11">
                  <c:v>Усть-Качкинское </c:v>
                </c:pt>
                <c:pt idx="12">
                  <c:v>Фроловское </c:v>
                </c:pt>
                <c:pt idx="13">
                  <c:v>Юговское</c:v>
                </c:pt>
                <c:pt idx="14">
                  <c:v>Двуреченское </c:v>
                </c:pt>
                <c:pt idx="15">
                  <c:v>Юго-Камское </c:v>
                </c:pt>
                <c:pt idx="16">
                  <c:v>Хохловское 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54.8</c:v>
                </c:pt>
                <c:pt idx="1">
                  <c:v>54.8</c:v>
                </c:pt>
                <c:pt idx="2">
                  <c:v>54.8</c:v>
                </c:pt>
                <c:pt idx="3">
                  <c:v>54.8</c:v>
                </c:pt>
                <c:pt idx="4">
                  <c:v>54.8</c:v>
                </c:pt>
                <c:pt idx="5">
                  <c:v>54.8</c:v>
                </c:pt>
                <c:pt idx="6">
                  <c:v>54.8</c:v>
                </c:pt>
                <c:pt idx="7">
                  <c:v>54.8</c:v>
                </c:pt>
                <c:pt idx="8">
                  <c:v>54.8</c:v>
                </c:pt>
                <c:pt idx="9">
                  <c:v>54.8</c:v>
                </c:pt>
                <c:pt idx="10">
                  <c:v>54.8</c:v>
                </c:pt>
                <c:pt idx="11">
                  <c:v>54.8</c:v>
                </c:pt>
                <c:pt idx="12">
                  <c:v>54.8</c:v>
                </c:pt>
                <c:pt idx="13">
                  <c:v>54.8</c:v>
                </c:pt>
                <c:pt idx="14">
                  <c:v>54.8</c:v>
                </c:pt>
                <c:pt idx="15">
                  <c:v>54.8</c:v>
                </c:pt>
                <c:pt idx="16">
                  <c:v>54.8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653440"/>
        <c:axId val="46654976"/>
      </c:lineChart>
      <c:catAx>
        <c:axId val="466534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46654976"/>
        <c:crosses val="autoZero"/>
        <c:auto val="1"/>
        <c:lblAlgn val="ctr"/>
        <c:lblOffset val="100"/>
        <c:noMultiLvlLbl val="0"/>
      </c:catAx>
      <c:valAx>
        <c:axId val="46654976"/>
        <c:scaling>
          <c:orientation val="minMax"/>
          <c:max val="12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7.5025195845500103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665344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4392566484380704"/>
          <c:w val="0.60397948615028441"/>
          <c:h val="0.13966801748565519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2889023312655182"/>
          <c:w val="0.91624786788396062"/>
          <c:h val="0.635871369589425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01.01.2020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Юговское</c:v>
                </c:pt>
                <c:pt idx="2">
                  <c:v>Двуреченское </c:v>
                </c:pt>
                <c:pt idx="3">
                  <c:v>Сылвенское </c:v>
                </c:pt>
                <c:pt idx="4">
                  <c:v>Кукуштанское </c:v>
                </c:pt>
                <c:pt idx="5">
                  <c:v>Савинское </c:v>
                </c:pt>
                <c:pt idx="6">
                  <c:v>Усть-Качкинское </c:v>
                </c:pt>
                <c:pt idx="7">
                  <c:v>Кондратовское </c:v>
                </c:pt>
                <c:pt idx="8">
                  <c:v>Юго-Камское </c:v>
                </c:pt>
                <c:pt idx="9">
                  <c:v>Фроловское </c:v>
                </c:pt>
                <c:pt idx="10">
                  <c:v>Заболотское </c:v>
                </c:pt>
                <c:pt idx="11">
                  <c:v>Лобановское </c:v>
                </c:pt>
                <c:pt idx="12">
                  <c:v>Бершетское </c:v>
                </c:pt>
                <c:pt idx="13">
                  <c:v>Гамовское </c:v>
                </c:pt>
                <c:pt idx="14">
                  <c:v>Хохловское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35887</c:v>
                </c:pt>
                <c:pt idx="1">
                  <c:v>5913</c:v>
                </c:pt>
                <c:pt idx="2">
                  <c:v>8089</c:v>
                </c:pt>
                <c:pt idx="3">
                  <c:v>7609</c:v>
                </c:pt>
                <c:pt idx="4">
                  <c:v>8254</c:v>
                </c:pt>
                <c:pt idx="5">
                  <c:v>7541</c:v>
                </c:pt>
                <c:pt idx="6">
                  <c:v>9350</c:v>
                </c:pt>
                <c:pt idx="7">
                  <c:v>6291</c:v>
                </c:pt>
                <c:pt idx="8">
                  <c:v>6382</c:v>
                </c:pt>
                <c:pt idx="9">
                  <c:v>6163</c:v>
                </c:pt>
                <c:pt idx="10">
                  <c:v>6487</c:v>
                </c:pt>
                <c:pt idx="11">
                  <c:v>4535</c:v>
                </c:pt>
                <c:pt idx="12">
                  <c:v>1745</c:v>
                </c:pt>
                <c:pt idx="13">
                  <c:v>2330</c:v>
                </c:pt>
                <c:pt idx="14">
                  <c:v>1585</c:v>
                </c:pt>
                <c:pt idx="15">
                  <c:v>739</c:v>
                </c:pt>
                <c:pt idx="16">
                  <c:v>468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01.06.2020</c:v>
                </c:pt>
              </c:strCache>
            </c:strRef>
          </c:tx>
          <c:spPr>
            <a:solidFill>
              <a:srgbClr val="2FB60A"/>
            </a:solidFill>
            <a:ln>
              <a:solidFill>
                <a:srgbClr val="00FF0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</c:dPt>
          <c:dPt>
            <c:idx val="5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6"/>
            <c:invertIfNegative val="0"/>
            <c:bubble3D val="0"/>
          </c:dPt>
          <c:dLbls>
            <c:txPr>
              <a:bodyPr rot="-5400000" vert="horz"/>
              <a:lstStyle/>
              <a:p>
                <a:pPr>
                  <a:defRPr sz="1200" b="1"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Юговское</c:v>
                </c:pt>
                <c:pt idx="2">
                  <c:v>Двуреченское </c:v>
                </c:pt>
                <c:pt idx="3">
                  <c:v>Сылвенское </c:v>
                </c:pt>
                <c:pt idx="4">
                  <c:v>Кукуштанское </c:v>
                </c:pt>
                <c:pt idx="5">
                  <c:v>Савинское </c:v>
                </c:pt>
                <c:pt idx="6">
                  <c:v>Усть-Качкинское </c:v>
                </c:pt>
                <c:pt idx="7">
                  <c:v>Кондратовское </c:v>
                </c:pt>
                <c:pt idx="8">
                  <c:v>Юго-Камское </c:v>
                </c:pt>
                <c:pt idx="9">
                  <c:v>Фроловское </c:v>
                </c:pt>
                <c:pt idx="10">
                  <c:v>Заболотское </c:v>
                </c:pt>
                <c:pt idx="11">
                  <c:v>Лобановское </c:v>
                </c:pt>
                <c:pt idx="12">
                  <c:v>Бершетское </c:v>
                </c:pt>
                <c:pt idx="13">
                  <c:v>Гамовское </c:v>
                </c:pt>
                <c:pt idx="14">
                  <c:v>Хохловское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29867</c:v>
                </c:pt>
                <c:pt idx="1">
                  <c:v>16435</c:v>
                </c:pt>
                <c:pt idx="2">
                  <c:v>8549</c:v>
                </c:pt>
                <c:pt idx="3">
                  <c:v>7826</c:v>
                </c:pt>
                <c:pt idx="4">
                  <c:v>6270</c:v>
                </c:pt>
                <c:pt idx="5">
                  <c:v>6174</c:v>
                </c:pt>
                <c:pt idx="6">
                  <c:v>5896</c:v>
                </c:pt>
                <c:pt idx="7">
                  <c:v>5632</c:v>
                </c:pt>
                <c:pt idx="8">
                  <c:v>5180</c:v>
                </c:pt>
                <c:pt idx="9">
                  <c:v>4730</c:v>
                </c:pt>
                <c:pt idx="10">
                  <c:v>3902</c:v>
                </c:pt>
                <c:pt idx="11">
                  <c:v>3421</c:v>
                </c:pt>
                <c:pt idx="12">
                  <c:v>1745</c:v>
                </c:pt>
                <c:pt idx="13">
                  <c:v>1682</c:v>
                </c:pt>
                <c:pt idx="14">
                  <c:v>1107</c:v>
                </c:pt>
                <c:pt idx="15">
                  <c:v>443</c:v>
                </c:pt>
                <c:pt idx="16">
                  <c:v>330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46704512"/>
        <c:axId val="46706048"/>
      </c:barChart>
      <c:catAx>
        <c:axId val="467045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46706048"/>
        <c:crosses val="autoZero"/>
        <c:auto val="1"/>
        <c:lblAlgn val="ctr"/>
        <c:lblOffset val="100"/>
        <c:noMultiLvlLbl val="0"/>
      </c:catAx>
      <c:valAx>
        <c:axId val="46706048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67045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3827251721134928"/>
          <c:y val="8.0195869709567158E-2"/>
          <c:w val="0.44522410675191088"/>
          <c:h val="6.9265186747490687E-2"/>
        </c:manualLayout>
      </c:layout>
      <c:overlay val="0"/>
      <c:txPr>
        <a:bodyPr/>
        <a:lstStyle/>
        <a:p>
          <a:pPr>
            <a:defRPr sz="16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3620787715506361"/>
          <c:w val="0.9281883106178167"/>
          <c:h val="0.635246967508660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01.01.2020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Юговское</c:v>
                </c:pt>
                <c:pt idx="2">
                  <c:v>Двуреченское </c:v>
                </c:pt>
                <c:pt idx="3">
                  <c:v>Сылвенское </c:v>
                </c:pt>
                <c:pt idx="4">
                  <c:v>Савинское </c:v>
                </c:pt>
                <c:pt idx="5">
                  <c:v>Усть-Качкинское </c:v>
                </c:pt>
                <c:pt idx="6">
                  <c:v>Кукуштанское </c:v>
                </c:pt>
                <c:pt idx="7">
                  <c:v>Юго-Камское </c:v>
                </c:pt>
                <c:pt idx="8">
                  <c:v>Фроловское </c:v>
                </c:pt>
                <c:pt idx="9">
                  <c:v>Кондратовское </c:v>
                </c:pt>
                <c:pt idx="10">
                  <c:v>Заболотское </c:v>
                </c:pt>
                <c:pt idx="11">
                  <c:v>Лобановское </c:v>
                </c:pt>
                <c:pt idx="12">
                  <c:v>Бершетское </c:v>
                </c:pt>
                <c:pt idx="13">
                  <c:v>Хохловское </c:v>
                </c:pt>
                <c:pt idx="14">
                  <c:v>Гамовское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32737</c:v>
                </c:pt>
                <c:pt idx="1">
                  <c:v>5539</c:v>
                </c:pt>
                <c:pt idx="2">
                  <c:v>6763</c:v>
                </c:pt>
                <c:pt idx="3">
                  <c:v>5244</c:v>
                </c:pt>
                <c:pt idx="4">
                  <c:v>6404</c:v>
                </c:pt>
                <c:pt idx="5">
                  <c:v>8103</c:v>
                </c:pt>
                <c:pt idx="6">
                  <c:v>6606</c:v>
                </c:pt>
                <c:pt idx="7">
                  <c:v>5285</c:v>
                </c:pt>
                <c:pt idx="8">
                  <c:v>4982</c:v>
                </c:pt>
                <c:pt idx="9">
                  <c:v>3648</c:v>
                </c:pt>
                <c:pt idx="10">
                  <c:v>6152</c:v>
                </c:pt>
                <c:pt idx="11">
                  <c:v>2706</c:v>
                </c:pt>
                <c:pt idx="12">
                  <c:v>1237</c:v>
                </c:pt>
                <c:pt idx="13">
                  <c:v>1282</c:v>
                </c:pt>
                <c:pt idx="14">
                  <c:v>1161</c:v>
                </c:pt>
                <c:pt idx="15">
                  <c:v>604</c:v>
                </c:pt>
                <c:pt idx="16">
                  <c:v>343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01.06.2020</c:v>
                </c:pt>
              </c:strCache>
            </c:strRef>
          </c:tx>
          <c:spPr>
            <a:solidFill>
              <a:srgbClr val="2FB60A"/>
            </a:solidFill>
            <a:ln>
              <a:solidFill>
                <a:srgbClr val="00FF0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</c:dPt>
          <c:dPt>
            <c:idx val="5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</c:dPt>
          <c:dPt>
            <c:idx val="10"/>
            <c:invertIfNegative val="0"/>
            <c:bubble3D val="0"/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Lbls>
            <c:txPr>
              <a:bodyPr rot="-5400000" vert="horz"/>
              <a:lstStyle/>
              <a:p>
                <a:pPr>
                  <a:defRPr sz="1200" b="1"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Юговское</c:v>
                </c:pt>
                <c:pt idx="2">
                  <c:v>Двуреченское </c:v>
                </c:pt>
                <c:pt idx="3">
                  <c:v>Сылвенское </c:v>
                </c:pt>
                <c:pt idx="4">
                  <c:v>Савинское </c:v>
                </c:pt>
                <c:pt idx="5">
                  <c:v>Усть-Качкинское </c:v>
                </c:pt>
                <c:pt idx="6">
                  <c:v>Кукуштанское </c:v>
                </c:pt>
                <c:pt idx="7">
                  <c:v>Юго-Камское </c:v>
                </c:pt>
                <c:pt idx="8">
                  <c:v>Фроловское </c:v>
                </c:pt>
                <c:pt idx="9">
                  <c:v>Кондратовское </c:v>
                </c:pt>
                <c:pt idx="10">
                  <c:v>Заболотское </c:v>
                </c:pt>
                <c:pt idx="11">
                  <c:v>Лобановское </c:v>
                </c:pt>
                <c:pt idx="12">
                  <c:v>Бершетское </c:v>
                </c:pt>
                <c:pt idx="13">
                  <c:v>Хохловское </c:v>
                </c:pt>
                <c:pt idx="14">
                  <c:v>Гамовское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27636</c:v>
                </c:pt>
                <c:pt idx="1">
                  <c:v>16153</c:v>
                </c:pt>
                <c:pt idx="2">
                  <c:v>7545</c:v>
                </c:pt>
                <c:pt idx="3">
                  <c:v>5260</c:v>
                </c:pt>
                <c:pt idx="4">
                  <c:v>5210</c:v>
                </c:pt>
                <c:pt idx="5">
                  <c:v>5128</c:v>
                </c:pt>
                <c:pt idx="6">
                  <c:v>5024</c:v>
                </c:pt>
                <c:pt idx="7">
                  <c:v>4296</c:v>
                </c:pt>
                <c:pt idx="8">
                  <c:v>3837</c:v>
                </c:pt>
                <c:pt idx="9">
                  <c:v>3824</c:v>
                </c:pt>
                <c:pt idx="10">
                  <c:v>3545</c:v>
                </c:pt>
                <c:pt idx="11">
                  <c:v>2228</c:v>
                </c:pt>
                <c:pt idx="12">
                  <c:v>1301</c:v>
                </c:pt>
                <c:pt idx="13">
                  <c:v>915</c:v>
                </c:pt>
                <c:pt idx="14">
                  <c:v>823</c:v>
                </c:pt>
                <c:pt idx="15">
                  <c:v>338</c:v>
                </c:pt>
                <c:pt idx="16">
                  <c:v>246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6822528"/>
        <c:axId val="46824064"/>
      </c:barChart>
      <c:catAx>
        <c:axId val="468225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i="0" baseline="0">
                <a:latin typeface="Calibri" panose="020F0502020204030204" pitchFamily="34" charset="0"/>
              </a:defRPr>
            </a:pPr>
            <a:endParaRPr lang="ru-RU"/>
          </a:p>
        </c:txPr>
        <c:crossAx val="46824064"/>
        <c:crosses val="autoZero"/>
        <c:auto val="1"/>
        <c:lblAlgn val="ctr"/>
        <c:lblOffset val="100"/>
        <c:noMultiLvlLbl val="0"/>
      </c:catAx>
      <c:valAx>
        <c:axId val="4682406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3263349526820252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6822528"/>
        <c:crosses val="autoZero"/>
        <c:crossBetween val="between"/>
        <c:majorUnit val="5000"/>
        <c:minorUnit val="1000"/>
      </c:valAx>
    </c:plotArea>
    <c:legend>
      <c:legendPos val="b"/>
      <c:layout>
        <c:manualLayout>
          <c:xMode val="edge"/>
          <c:yMode val="edge"/>
          <c:x val="0.52262685418466048"/>
          <c:y val="0.10149629839108786"/>
          <c:w val="0.44522410675191088"/>
          <c:h val="6.9265186747490687E-2"/>
        </c:manualLayout>
      </c:layout>
      <c:overlay val="0"/>
      <c:txPr>
        <a:bodyPr/>
        <a:lstStyle/>
        <a:p>
          <a:pPr>
            <a:defRPr sz="16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4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63" y="4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A3557-DB59-4597-881D-BA5D88DF0D13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9" y="471592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8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63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7E4EC-DD06-4C70-8B2E-40A26DCF20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277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26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7E4EC-DD06-4C70-8B2E-40A26DCF20B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1535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858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5361"/>
            <a:ext cx="7772400" cy="12250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869"/>
            <a:ext cx="2057400" cy="487627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869"/>
            <a:ext cx="6019800" cy="48762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56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88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87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1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939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0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1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1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62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597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792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8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346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1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1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003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891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609599"/>
            <a:ext cx="4829287" cy="40789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35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66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544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471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3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654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21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3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3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714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54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190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38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71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2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1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61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824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609599"/>
            <a:ext cx="4829287" cy="40789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037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27542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27545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4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529696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5296965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529696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1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27.11.2013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01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1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02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11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27.11.2013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11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11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0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17340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</a:rPr>
              <a:t>бюджетов сельских поселений Пермского </a:t>
            </a:r>
            <a:r>
              <a:rPr lang="ru-RU" altLang="ru-RU" sz="4000" b="1" dirty="0">
                <a:solidFill>
                  <a:schemeClr val="accent6"/>
                </a:solidFill>
              </a:rPr>
              <a:t>муниципального </a:t>
            </a:r>
            <a:r>
              <a:rPr lang="ru-RU" altLang="ru-RU" sz="4000" b="1" dirty="0" smtClean="0">
                <a:solidFill>
                  <a:schemeClr val="accent6"/>
                </a:solidFill>
              </a:rPr>
              <a:t>района </a:t>
            </a:r>
          </a:p>
          <a:p>
            <a:pPr algn="ctr"/>
            <a:r>
              <a:rPr lang="ru-RU" altLang="ru-RU" sz="4000" b="1" dirty="0" smtClean="0">
                <a:solidFill>
                  <a:schemeClr val="accent6"/>
                </a:solidFill>
              </a:rPr>
              <a:t>на </a:t>
            </a:r>
            <a:r>
              <a:rPr lang="ru-RU" altLang="ru-RU" sz="4000" b="1" dirty="0">
                <a:solidFill>
                  <a:schemeClr val="accent6"/>
                </a:solidFill>
              </a:rPr>
              <a:t>01 июня </a:t>
            </a:r>
            <a:r>
              <a:rPr lang="ru-RU" altLang="ru-RU" sz="4000" b="1" dirty="0" smtClean="0">
                <a:solidFill>
                  <a:schemeClr val="accent6"/>
                </a:solidFill>
              </a:rPr>
              <a:t>2020 года</a:t>
            </a:r>
            <a:endParaRPr lang="ru-RU" altLang="ru-RU" sz="4000" b="1" dirty="0">
              <a:solidFill>
                <a:schemeClr val="accent6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95936" y="4801716"/>
            <a:ext cx="48245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600" dirty="0">
                <a:latin typeface="+mj-lt"/>
              </a:rPr>
              <a:t>Докладчик: </a:t>
            </a:r>
            <a:r>
              <a:rPr lang="ru-RU" altLang="ru-RU" sz="1600" dirty="0" smtClean="0">
                <a:latin typeface="+mj-lt"/>
              </a:rPr>
              <a:t>  </a:t>
            </a:r>
            <a:r>
              <a:rPr lang="ru-RU" altLang="ru-RU" sz="1600" dirty="0" err="1" smtClean="0">
                <a:latin typeface="+mj-lt"/>
              </a:rPr>
              <a:t>И.о</a:t>
            </a:r>
            <a:r>
              <a:rPr lang="ru-RU" altLang="ru-RU" sz="1600" dirty="0" smtClean="0">
                <a:latin typeface="+mj-lt"/>
              </a:rPr>
              <a:t>. начальника ФЭУ   </a:t>
            </a:r>
          </a:p>
          <a:p>
            <a:r>
              <a:rPr lang="ru-RU" altLang="ru-RU" sz="1600" dirty="0" smtClean="0">
                <a:latin typeface="+mj-lt"/>
              </a:rPr>
              <a:t>Кузнецова Галина Михайловна</a:t>
            </a:r>
            <a:endParaRPr lang="ru-RU" altLang="ru-RU" sz="1600" dirty="0">
              <a:latin typeface="+mj-lt"/>
            </a:endParaRP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6" y="8976"/>
            <a:ext cx="756981" cy="104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137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97256784"/>
              </p:ext>
            </p:extLst>
          </p:nvPr>
        </p:nvGraphicFramePr>
        <p:xfrm>
          <a:off x="107504" y="337220"/>
          <a:ext cx="8928992" cy="5280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3"/>
          <p:cNvSpPr txBox="1">
            <a:spLocks/>
          </p:cNvSpPr>
          <p:nvPr/>
        </p:nvSpPr>
        <p:spPr>
          <a:xfrm>
            <a:off x="179512" y="26637"/>
            <a:ext cx="8784976" cy="240027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Clr>
                <a:srgbClr val="F14124">
                  <a:lumMod val="75000"/>
                </a:srgbClr>
              </a:buClr>
              <a:buFont typeface="Georgia" pitchFamily="18" charset="0"/>
              <a:buNone/>
            </a:pPr>
            <a:r>
              <a:rPr lang="ru-RU" sz="2400" dirty="0" smtClean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недоимки по земельному налогу  </a:t>
            </a:r>
            <a:br>
              <a:rPr lang="ru-RU" sz="2400" dirty="0" smtClean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dirty="0">
              <a:solidFill>
                <a:prstClr val="black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11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57200"/>
            <a:ext cx="8784976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недоимки </a:t>
            </a: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налогу на имущество физических лиц </a:t>
            </a:r>
            <a:b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014176461"/>
              </p:ext>
            </p:extLst>
          </p:nvPr>
        </p:nvGraphicFramePr>
        <p:xfrm>
          <a:off x="107504" y="457234"/>
          <a:ext cx="8928992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235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97194"/>
            <a:ext cx="8784976" cy="81609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расходной части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бюджетов поселений </a:t>
            </a:r>
            <a:b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01.06.2020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238867733"/>
              </p:ext>
            </p:extLst>
          </p:nvPr>
        </p:nvGraphicFramePr>
        <p:xfrm>
          <a:off x="35496" y="571095"/>
          <a:ext cx="9108504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426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97194"/>
            <a:ext cx="8784976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Информация об остатках средств сельских поселений на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01.06.2020 (руб.)</a:t>
            </a:r>
            <a:endParaRPr lang="ru-RU" sz="2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862047"/>
              </p:ext>
            </p:extLst>
          </p:nvPr>
        </p:nvGraphicFramePr>
        <p:xfrm>
          <a:off x="323528" y="553244"/>
          <a:ext cx="8496944" cy="5118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6419"/>
                <a:gridCol w="1096119"/>
                <a:gridCol w="1160597"/>
                <a:gridCol w="1267581"/>
                <a:gridCol w="1098743"/>
                <a:gridCol w="1098743"/>
                <a:gridCol w="1098742"/>
              </a:tblGrid>
              <a:tr h="9952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Поселения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Остатки на </a:t>
                      </a:r>
                      <a:r>
                        <a:rPr lang="ru-RU" sz="13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01.01.2020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Целевые средства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на </a:t>
                      </a:r>
                      <a:r>
                        <a:rPr lang="ru-RU" sz="13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01.01.2020 </a:t>
                      </a:r>
                      <a:r>
                        <a:rPr lang="ru-RU" sz="13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(согласно </a:t>
                      </a:r>
                      <a:r>
                        <a:rPr lang="ru-RU" sz="1300" b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утв.решению</a:t>
                      </a:r>
                      <a:r>
                        <a:rPr lang="ru-RU" sz="13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 бюджете)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 на </a:t>
                      </a:r>
                      <a:r>
                        <a:rPr lang="ru-RU" sz="13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01.01.2020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Направлено на 01.06.2020, в </a:t>
                      </a:r>
                      <a:r>
                        <a:rPr lang="ru-RU" sz="13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покрытие дефицита на 01.01.2020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Свободные остатки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</a:tr>
              <a:tr h="218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3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Бершетское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410 774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2 753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386 833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21 188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</a:tr>
              <a:tr h="218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3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Гамовское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4 074 027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1 384 381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2 344 461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345 150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</a:tr>
              <a:tr h="218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3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Двуреченское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2 216 876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286 182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2 644 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-713 340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</a:tr>
              <a:tr h="218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3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Заболотское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5 337 806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11 300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740 850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3 874 222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711 434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</a:tr>
              <a:tr h="218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3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Кондратовское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23 020 871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6 822 809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12 582 835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3 615 227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</a:tr>
              <a:tr h="218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3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Кукуштанское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1 208 843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89 000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1 869 235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-749 3920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</a:tr>
              <a:tr h="218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3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Култаевское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8 949 840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17 477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8 339 772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592 591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</a:tr>
              <a:tr h="218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3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Лобановское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12 746 884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10 046 690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2 700 194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</a:tr>
              <a:tr h="218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3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Пальниковское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2 376 389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53 726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48 738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2 273 925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</a:tr>
              <a:tr h="218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3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Платошинское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264 868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196 087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68 781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</a:tr>
              <a:tr h="218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Савинское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43 083 971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69 752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4 747 294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11 003 950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27 262 975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</a:tr>
              <a:tr h="218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3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Сылвенское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1 597 141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4 500 000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1 500 000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</a:t>
                      </a:r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</a:tr>
              <a:tr h="218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3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Усть-Качкинское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22 061 495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1 066 213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2 195 091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18 800 191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</a:tr>
              <a:tr h="218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3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Фроловское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60 943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3 500 000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60 943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</a:tr>
              <a:tr h="218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3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Хохловское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1 166 522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750 200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416 322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</a:tr>
              <a:tr h="218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Юго-Камское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4 468 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1 319 493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 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681 401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2 257 596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</a:tr>
              <a:tr h="218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3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Юговское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18 868 520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14 811 361</a:t>
                      </a:r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0</a:t>
                      </a:r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4 057 159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</a:tr>
              <a:tr h="202760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Итого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</a:t>
                      </a:r>
                      <a:r>
                        <a:rPr lang="ru-RU" sz="1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913  778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795  992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45 146 </a:t>
                      </a:r>
                      <a:r>
                        <a:rPr lang="ru-RU" sz="1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8 000 000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44 807 174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60 164 301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40" marR="4640" marT="464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39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8864"/>
            <a:ext cx="8424936" cy="396388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Нормативы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содержание ОМС на 2020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 (тыс. руб.)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7439906"/>
              </p:ext>
            </p:extLst>
          </p:nvPr>
        </p:nvGraphicFramePr>
        <p:xfrm>
          <a:off x="467544" y="769272"/>
          <a:ext cx="8352928" cy="47525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2565"/>
                <a:gridCol w="1487675"/>
                <a:gridCol w="2880320"/>
                <a:gridCol w="1440160"/>
                <a:gridCol w="1872208"/>
              </a:tblGrid>
              <a:tr h="7032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Поселения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 (с учетом п.2.6.2 </a:t>
                      </a:r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Порядка)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</a:t>
                      </a:r>
                      <a:r>
                        <a:rPr lang="ru-RU" sz="1400" b="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ОМС на 01.06.2020 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от </a:t>
                      </a:r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норматива                                </a:t>
                      </a:r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("-" превышение)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8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Бершетское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2 909,17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2 880,67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28,50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8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Гамовское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4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991,62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4 953,20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38,42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8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Двуреченское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7 157,28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6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600,15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555,84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8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Заболотское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3 026,56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2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867,51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158,95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8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Кондратовское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7 063,66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9 056,53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1 992,87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38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Кукуштанское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6 357,74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6 205,30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152,44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8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Култаевское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8 163,52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7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762,61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399,81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8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Лобановское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8 114,63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8 114,00  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0,63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8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Пальниковское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3 188,80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3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170,53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</a:t>
                      </a:r>
                      <a:r>
                        <a:rPr lang="ru-RU" sz="14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38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Платошинское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2 695,28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2 694,80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0,43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8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Савинское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7 487,76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12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382,94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4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895,23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38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Сылвенское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7 150,88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7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146,67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2,45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8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Усть-Качкинское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7 215,44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7 323,00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209,35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38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Фроловское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4 324,56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3 903,60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419,94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/>
                </a:tc>
              </a:tr>
              <a:tr h="238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Хохловское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2 656,64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2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656,64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72,10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38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Юговское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2 398,40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3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535,36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1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137,32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38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Юго-Камское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6 355,56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5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798,07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557,49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1" marR="5201" marT="520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97194"/>
            <a:ext cx="8784976" cy="67207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редней заработной платы работников учреждений культуры сельских поселений по состоянию на 01.01.2020 и 01.06.2020</a:t>
            </a:r>
            <a:endParaRPr lang="ru-RU" sz="2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934150865"/>
              </p:ext>
            </p:extLst>
          </p:nvPr>
        </p:nvGraphicFramePr>
        <p:xfrm>
          <a:off x="107504" y="841276"/>
          <a:ext cx="8928992" cy="4776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172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97194"/>
            <a:ext cx="8784976" cy="8160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доходам бюджетов поселений </a:t>
            </a:r>
            <a:b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01.06.2020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798102489"/>
              </p:ext>
            </p:extLst>
          </p:nvPr>
        </p:nvGraphicFramePr>
        <p:xfrm>
          <a:off x="35496" y="571095"/>
          <a:ext cx="9108504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455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97194"/>
            <a:ext cx="8856984" cy="8880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налоговым и неналоговым доходам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бюджетов 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01.06.2020 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(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без учета доходов от платных услуг) 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80737137"/>
              </p:ext>
            </p:extLst>
          </p:nvPr>
        </p:nvGraphicFramePr>
        <p:xfrm>
          <a:off x="0" y="558730"/>
          <a:ext cx="9144000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5343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97194"/>
            <a:ext cx="8784976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налога на доходы физических лиц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01.06.2020 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177612879"/>
              </p:ext>
            </p:extLst>
          </p:nvPr>
        </p:nvGraphicFramePr>
        <p:xfrm>
          <a:off x="24377" y="481236"/>
          <a:ext cx="8928992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778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7194"/>
            <a:ext cx="9108504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подакцизных товаров (продукции)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01.06.2020 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384629076"/>
              </p:ext>
            </p:extLst>
          </p:nvPr>
        </p:nvGraphicFramePr>
        <p:xfrm>
          <a:off x="-15114" y="553244"/>
          <a:ext cx="9159114" cy="5088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6123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7194"/>
            <a:ext cx="9108504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налога на имущество физических лиц бюджетов </a:t>
            </a: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01.06.2020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998359209"/>
              </p:ext>
            </p:extLst>
          </p:nvPr>
        </p:nvGraphicFramePr>
        <p:xfrm>
          <a:off x="0" y="457234"/>
          <a:ext cx="9144000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1320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7194"/>
            <a:ext cx="9108504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земельного налога бюджетов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01.06.2020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25569716"/>
              </p:ext>
            </p:extLst>
          </p:nvPr>
        </p:nvGraphicFramePr>
        <p:xfrm>
          <a:off x="58930" y="554427"/>
          <a:ext cx="9108504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280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49188"/>
            <a:ext cx="9144000" cy="10081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неналоговым доходам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01.06.2020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53431975"/>
              </p:ext>
            </p:extLst>
          </p:nvPr>
        </p:nvGraphicFramePr>
        <p:xfrm>
          <a:off x="107504" y="523642"/>
          <a:ext cx="8928992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532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97194"/>
            <a:ext cx="8784976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Общий анализ недоимки </a:t>
            </a: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налогу на имущество и земельному налогу в разрезе сельских поселений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898584825"/>
              </p:ext>
            </p:extLst>
          </p:nvPr>
        </p:nvGraphicFramePr>
        <p:xfrm>
          <a:off x="107504" y="457234"/>
          <a:ext cx="8928992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672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12607</TotalTime>
  <Words>851</Words>
  <Application>Microsoft Office PowerPoint</Application>
  <PresentationFormat>Экран (16:10)</PresentationFormat>
  <Paragraphs>370</Paragraphs>
  <Slides>15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Тема Office</vt:lpstr>
      <vt:lpstr>3_Воздушный поток</vt:lpstr>
      <vt:lpstr>4_Воздушный поток</vt:lpstr>
      <vt:lpstr>Презентация PowerPoint</vt:lpstr>
      <vt:lpstr>Анализ исполнения планов по доходам бюджетов поселений  по состоянию на 01.06.2020  </vt:lpstr>
      <vt:lpstr>Анализ исполнения планов по налоговым и неналоговым доходам бюджетов поселений по состоянию на 01.06.2020  (без учета доходов от платных услуг)  </vt:lpstr>
      <vt:lpstr>Анализ исполнения планов по доходам от налога на доходы физических лиц бюджетов поселений по состоянию на 01.06.2020 </vt:lpstr>
      <vt:lpstr>Анализ исполнения планов по доходам от подакцизных товаров (продукции) бюджетов поселений по состоянию на 01.06.2020 </vt:lpstr>
      <vt:lpstr>Анализ исполнения планов по доходам от налога на имущество физических лиц бюджетов поселений по состоянию на 01.06.2020 </vt:lpstr>
      <vt:lpstr>Анализ исполнения планов по доходам от земельного налога бюджетов поселений по состоянию на 01.06.2020 </vt:lpstr>
      <vt:lpstr>Анализ исполнения планов по неналоговым доходам бюджетов поселений по состоянию на 01.06.2020  </vt:lpstr>
      <vt:lpstr>Общий анализ недоимки  по налогу на имущество и земельному налогу в разрезе сельских поселений</vt:lpstr>
      <vt:lpstr>Презентация PowerPoint</vt:lpstr>
      <vt:lpstr>Анализ недоимки  по налогу на имущество физических лиц  в разрезе сельских поселений</vt:lpstr>
      <vt:lpstr>Анализ исполнения планов по расходной части бюджетов поселений  по состоянию на 01.06.2020  </vt:lpstr>
      <vt:lpstr>Информация об остатках средств сельских поселений на 01.06.2020 (руб.)</vt:lpstr>
      <vt:lpstr>Нормативы на содержание ОМС на 2020 год (тыс. руб.)</vt:lpstr>
      <vt:lpstr>Анализ средней заработной платы работников учреждений культуры сельских поселений по состоянию на 01.01.2020 и 01.06.2020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Майсурадзе Александра Димитриевна</dc:creator>
  <cp:lastModifiedBy>feu21-03</cp:lastModifiedBy>
  <cp:revision>1695</cp:revision>
  <cp:lastPrinted>2020-06-22T02:55:28Z</cp:lastPrinted>
  <dcterms:created xsi:type="dcterms:W3CDTF">2018-10-24T09:39:02Z</dcterms:created>
  <dcterms:modified xsi:type="dcterms:W3CDTF">2020-06-22T02:56:50Z</dcterms:modified>
</cp:coreProperties>
</file>