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75" r:id="rId2"/>
    <p:sldId id="257" r:id="rId3"/>
    <p:sldId id="258" r:id="rId4"/>
    <p:sldId id="259" r:id="rId5"/>
    <p:sldId id="260" r:id="rId6"/>
    <p:sldId id="265" r:id="rId7"/>
    <p:sldId id="266" r:id="rId8"/>
    <p:sldId id="263" r:id="rId9"/>
    <p:sldId id="264" r:id="rId10"/>
    <p:sldId id="261" r:id="rId11"/>
    <p:sldId id="262" r:id="rId12"/>
    <p:sldId id="267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07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3.8125814303461229E-2"/>
          <c:w val="0.87037698160005705"/>
          <c:h val="0.6382202121842162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0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5.72627572405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677933707456174E-3"/>
                  <c:y val="5.72627572405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8966853728087E-3"/>
                  <c:y val="6.8715308688644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3016900561184263E-3"/>
                  <c:y val="3.6648164633943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2.2905102896214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2.0614592606593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Гамовское</c:v>
                </c:pt>
                <c:pt idx="2">
                  <c:v>Бершетское</c:v>
                </c:pt>
                <c:pt idx="3">
                  <c:v>Пальниковское</c:v>
                </c:pt>
                <c:pt idx="4">
                  <c:v>Юговское</c:v>
                </c:pt>
                <c:pt idx="5">
                  <c:v>Савинское</c:v>
                </c:pt>
                <c:pt idx="6">
                  <c:v>Платошинское</c:v>
                </c:pt>
                <c:pt idx="7">
                  <c:v>Лобановское</c:v>
                </c:pt>
                <c:pt idx="8">
                  <c:v>Сылвенское</c:v>
                </c:pt>
                <c:pt idx="9">
                  <c:v>Двуреченское</c:v>
                </c:pt>
                <c:pt idx="10">
                  <c:v>Усть-Качкинское</c:v>
                </c:pt>
                <c:pt idx="11">
                  <c:v>Хохловское</c:v>
                </c:pt>
                <c:pt idx="12">
                  <c:v>Юго-Камское</c:v>
                </c:pt>
                <c:pt idx="13">
                  <c:v>Кондратовское</c:v>
                </c:pt>
                <c:pt idx="14">
                  <c:v>Култаевское</c:v>
                </c:pt>
                <c:pt idx="15">
                  <c:v>Кукуштанское</c:v>
                </c:pt>
                <c:pt idx="16">
                  <c:v>Заболотское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150</c:v>
                </c:pt>
                <c:pt idx="1">
                  <c:v>144.6</c:v>
                </c:pt>
                <c:pt idx="2">
                  <c:v>122.2</c:v>
                </c:pt>
                <c:pt idx="3">
                  <c:v>121.5</c:v>
                </c:pt>
                <c:pt idx="4">
                  <c:v>119.9</c:v>
                </c:pt>
                <c:pt idx="5">
                  <c:v>117.1</c:v>
                </c:pt>
                <c:pt idx="6">
                  <c:v>116.1</c:v>
                </c:pt>
                <c:pt idx="7">
                  <c:v>113.9</c:v>
                </c:pt>
                <c:pt idx="8">
                  <c:v>110.9</c:v>
                </c:pt>
                <c:pt idx="9">
                  <c:v>110.8</c:v>
                </c:pt>
                <c:pt idx="10">
                  <c:v>102.9</c:v>
                </c:pt>
                <c:pt idx="11">
                  <c:v>102.9</c:v>
                </c:pt>
                <c:pt idx="12">
                  <c:v>102.5</c:v>
                </c:pt>
                <c:pt idx="13">
                  <c:v>99.3</c:v>
                </c:pt>
                <c:pt idx="14">
                  <c:v>99</c:v>
                </c:pt>
                <c:pt idx="15">
                  <c:v>98.5</c:v>
                </c:pt>
                <c:pt idx="16">
                  <c:v>88.3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059648"/>
        <c:axId val="126061184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Гамовское</c:v>
                </c:pt>
                <c:pt idx="2">
                  <c:v>Бершетское</c:v>
                </c:pt>
                <c:pt idx="3">
                  <c:v>Пальниковское</c:v>
                </c:pt>
                <c:pt idx="4">
                  <c:v>Юговское</c:v>
                </c:pt>
                <c:pt idx="5">
                  <c:v>Савинское</c:v>
                </c:pt>
                <c:pt idx="6">
                  <c:v>Платошинское</c:v>
                </c:pt>
                <c:pt idx="7">
                  <c:v>Лобановское</c:v>
                </c:pt>
                <c:pt idx="8">
                  <c:v>Сылвенское</c:v>
                </c:pt>
                <c:pt idx="9">
                  <c:v>Двуреченское</c:v>
                </c:pt>
                <c:pt idx="10">
                  <c:v>Усть-Качкинское</c:v>
                </c:pt>
                <c:pt idx="11">
                  <c:v>Хохловское</c:v>
                </c:pt>
                <c:pt idx="12">
                  <c:v>Юго-Камское</c:v>
                </c:pt>
                <c:pt idx="13">
                  <c:v>Кондратовское</c:v>
                </c:pt>
                <c:pt idx="14">
                  <c:v>Култаевское</c:v>
                </c:pt>
                <c:pt idx="15">
                  <c:v>Кукуштанское</c:v>
                </c:pt>
                <c:pt idx="16">
                  <c:v>Заболотское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109.4</c:v>
                </c:pt>
                <c:pt idx="1">
                  <c:v>109.4</c:v>
                </c:pt>
                <c:pt idx="2">
                  <c:v>109.4</c:v>
                </c:pt>
                <c:pt idx="3">
                  <c:v>109.4</c:v>
                </c:pt>
                <c:pt idx="4">
                  <c:v>109.4</c:v>
                </c:pt>
                <c:pt idx="5">
                  <c:v>109.4</c:v>
                </c:pt>
                <c:pt idx="6">
                  <c:v>109.4</c:v>
                </c:pt>
                <c:pt idx="7">
                  <c:v>109.4</c:v>
                </c:pt>
                <c:pt idx="8">
                  <c:v>109.4</c:v>
                </c:pt>
                <c:pt idx="9">
                  <c:v>109.4</c:v>
                </c:pt>
                <c:pt idx="10">
                  <c:v>109.4</c:v>
                </c:pt>
                <c:pt idx="11">
                  <c:v>109.4</c:v>
                </c:pt>
                <c:pt idx="12">
                  <c:v>109.4</c:v>
                </c:pt>
                <c:pt idx="13">
                  <c:v>109.4</c:v>
                </c:pt>
                <c:pt idx="14">
                  <c:v>109.4</c:v>
                </c:pt>
                <c:pt idx="15">
                  <c:v>109.4</c:v>
                </c:pt>
                <c:pt idx="16">
                  <c:v>109.4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059648"/>
        <c:axId val="126061184"/>
      </c:lineChart>
      <c:catAx>
        <c:axId val="1260596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606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061184"/>
        <c:scaling>
          <c:orientation val="minMax"/>
          <c:max val="15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6059648"/>
        <c:crosses val="autoZero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9884872773847168"/>
          <c:y val="2.6844239528941223E-2"/>
          <c:w val="0.75607362506243669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7"/>
              <c:layout>
                <c:manualLayout>
                  <c:x val="1.4338966853728612E-3"/>
                  <c:y val="5.0391226371672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97766337650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677933707456174E-3"/>
                  <c:y val="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4338966853728087E-3"/>
                  <c:y val="2.0614592606593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1.3743061737728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338966853728087E-3"/>
                  <c:y val="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Двуреченское</c:v>
                </c:pt>
                <c:pt idx="1">
                  <c:v>Гамовское</c:v>
                </c:pt>
                <c:pt idx="2">
                  <c:v>Кондратовское</c:v>
                </c:pt>
                <c:pt idx="3">
                  <c:v>Кукуштанское</c:v>
                </c:pt>
                <c:pt idx="4">
                  <c:v>Бершетское </c:v>
                </c:pt>
                <c:pt idx="5">
                  <c:v>Хохловское</c:v>
                </c:pt>
                <c:pt idx="6">
                  <c:v>Лобановское</c:v>
                </c:pt>
                <c:pt idx="7">
                  <c:v>Юговское</c:v>
                </c:pt>
                <c:pt idx="8">
                  <c:v>Савинское </c:v>
                </c:pt>
                <c:pt idx="9">
                  <c:v>Култаевское</c:v>
                </c:pt>
                <c:pt idx="10">
                  <c:v>Усть-Качкинское</c:v>
                </c:pt>
                <c:pt idx="11">
                  <c:v>Пальниковское</c:v>
                </c:pt>
                <c:pt idx="12">
                  <c:v>Сылвенское</c:v>
                </c:pt>
                <c:pt idx="13">
                  <c:v>Юго-Камское</c:v>
                </c:pt>
                <c:pt idx="14">
                  <c:v>Заболотское</c:v>
                </c:pt>
                <c:pt idx="15">
                  <c:v>Фроловское</c:v>
                </c:pt>
                <c:pt idx="16">
                  <c:v>Платошинское 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54</c:v>
                </c:pt>
                <c:pt idx="1">
                  <c:v>53</c:v>
                </c:pt>
                <c:pt idx="2">
                  <c:v>52.8</c:v>
                </c:pt>
                <c:pt idx="3">
                  <c:v>43.9</c:v>
                </c:pt>
                <c:pt idx="4">
                  <c:v>36.9</c:v>
                </c:pt>
                <c:pt idx="5">
                  <c:v>35.700000000000003</c:v>
                </c:pt>
                <c:pt idx="6">
                  <c:v>33.6</c:v>
                </c:pt>
                <c:pt idx="7">
                  <c:v>32.6</c:v>
                </c:pt>
                <c:pt idx="8">
                  <c:v>30.6</c:v>
                </c:pt>
                <c:pt idx="9">
                  <c:v>30.1</c:v>
                </c:pt>
                <c:pt idx="10">
                  <c:v>29.7</c:v>
                </c:pt>
                <c:pt idx="11">
                  <c:v>26.2</c:v>
                </c:pt>
                <c:pt idx="12">
                  <c:v>26</c:v>
                </c:pt>
                <c:pt idx="13">
                  <c:v>24.6</c:v>
                </c:pt>
                <c:pt idx="14">
                  <c:v>22.3</c:v>
                </c:pt>
                <c:pt idx="15">
                  <c:v>21.9</c:v>
                </c:pt>
                <c:pt idx="16">
                  <c:v>18.899999999999999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011456"/>
        <c:axId val="5901299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Двуреченское</c:v>
                </c:pt>
                <c:pt idx="1">
                  <c:v>Гамовское</c:v>
                </c:pt>
                <c:pt idx="2">
                  <c:v>Кондратовское</c:v>
                </c:pt>
                <c:pt idx="3">
                  <c:v>Кукуштанское</c:v>
                </c:pt>
                <c:pt idx="4">
                  <c:v>Бершетское </c:v>
                </c:pt>
                <c:pt idx="5">
                  <c:v>Хохловское</c:v>
                </c:pt>
                <c:pt idx="6">
                  <c:v>Лобановское</c:v>
                </c:pt>
                <c:pt idx="7">
                  <c:v>Юговское</c:v>
                </c:pt>
                <c:pt idx="8">
                  <c:v>Савинское </c:v>
                </c:pt>
                <c:pt idx="9">
                  <c:v>Култаевское</c:v>
                </c:pt>
                <c:pt idx="10">
                  <c:v>Усть-Качкинское</c:v>
                </c:pt>
                <c:pt idx="11">
                  <c:v>Пальниковское</c:v>
                </c:pt>
                <c:pt idx="12">
                  <c:v>Сылвенское</c:v>
                </c:pt>
                <c:pt idx="13">
                  <c:v>Юго-Камское</c:v>
                </c:pt>
                <c:pt idx="14">
                  <c:v>Заболотское</c:v>
                </c:pt>
                <c:pt idx="15">
                  <c:v>Фроловское</c:v>
                </c:pt>
                <c:pt idx="16">
                  <c:v>Платошинское 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35</c:v>
                </c:pt>
                <c:pt idx="1">
                  <c:v>35</c:v>
                </c:pt>
                <c:pt idx="2">
                  <c:v>35</c:v>
                </c:pt>
                <c:pt idx="3">
                  <c:v>35</c:v>
                </c:pt>
                <c:pt idx="4">
                  <c:v>35</c:v>
                </c:pt>
                <c:pt idx="5">
                  <c:v>35</c:v>
                </c:pt>
                <c:pt idx="6">
                  <c:v>35</c:v>
                </c:pt>
                <c:pt idx="7">
                  <c:v>35</c:v>
                </c:pt>
                <c:pt idx="8">
                  <c:v>35</c:v>
                </c:pt>
                <c:pt idx="9">
                  <c:v>35</c:v>
                </c:pt>
                <c:pt idx="10">
                  <c:v>35</c:v>
                </c:pt>
                <c:pt idx="11">
                  <c:v>35</c:v>
                </c:pt>
                <c:pt idx="12">
                  <c:v>35</c:v>
                </c:pt>
                <c:pt idx="13">
                  <c:v>35</c:v>
                </c:pt>
                <c:pt idx="14">
                  <c:v>35</c:v>
                </c:pt>
                <c:pt idx="15">
                  <c:v>35</c:v>
                </c:pt>
                <c:pt idx="16">
                  <c:v>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11456"/>
        <c:axId val="59012992"/>
      </c:lineChart>
      <c:catAx>
        <c:axId val="5901145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901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012992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90114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4616731835577438"/>
          <c:y val="3.8296790977048731E-2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047074797587968E-2"/>
          <c:y val="8.0933574948128875E-2"/>
          <c:w val="0.87037698160005705"/>
          <c:h val="0.61373642418109708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4.3545444986444913E-3"/>
                  <c:y val="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5202092010039452E-5"/>
                  <c:y val="2.1048712305239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515148328814969E-3"/>
                  <c:y val="-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515148328814969E-3"/>
                  <c:y val="-1.7333659623405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8502265277479347E-3"/>
                  <c:y val="-1.8509767683470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9137868764772E-3"/>
                  <c:y val="-2.3276505313223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429250652610213E-7"/>
                  <c:y val="-3.5100454303876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5043179708965561E-3"/>
                  <c:y val="-6.0667808681918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9031439582695201E-3"/>
                  <c:y val="-6.5527253728564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8.7092032897954016E-3"/>
                  <c:y val="-8.3572921327059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Гамовское</c:v>
                </c:pt>
                <c:pt idx="1">
                  <c:v>Сылвенское</c:v>
                </c:pt>
                <c:pt idx="2">
                  <c:v>Бершетское</c:v>
                </c:pt>
                <c:pt idx="3">
                  <c:v>Савинское</c:v>
                </c:pt>
                <c:pt idx="4">
                  <c:v>Усть-Качкинское</c:v>
                </c:pt>
                <c:pt idx="5">
                  <c:v>Фроловское</c:v>
                </c:pt>
                <c:pt idx="6">
                  <c:v>Платошинское</c:v>
                </c:pt>
                <c:pt idx="7">
                  <c:v>Кукуштанское</c:v>
                </c:pt>
                <c:pt idx="8">
                  <c:v>Кондратовское</c:v>
                </c:pt>
                <c:pt idx="9">
                  <c:v>Юговское</c:v>
                </c:pt>
                <c:pt idx="10">
                  <c:v>Заболотское</c:v>
                </c:pt>
                <c:pt idx="11">
                  <c:v>Култаевское</c:v>
                </c:pt>
                <c:pt idx="12">
                  <c:v>Лобановское</c:v>
                </c:pt>
                <c:pt idx="13">
                  <c:v>Двуреченское</c:v>
                </c:pt>
                <c:pt idx="14">
                  <c:v>Юго-Камское</c:v>
                </c:pt>
                <c:pt idx="15">
                  <c:v>Пальниковское</c:v>
                </c:pt>
                <c:pt idx="16">
                  <c:v>Хохловское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695.3</c:v>
                </c:pt>
                <c:pt idx="1">
                  <c:v>353</c:v>
                </c:pt>
                <c:pt idx="2">
                  <c:v>273.89999999999998</c:v>
                </c:pt>
                <c:pt idx="3">
                  <c:v>238.5</c:v>
                </c:pt>
                <c:pt idx="4">
                  <c:v>226</c:v>
                </c:pt>
                <c:pt idx="5">
                  <c:v>201.4</c:v>
                </c:pt>
                <c:pt idx="6">
                  <c:v>131.1</c:v>
                </c:pt>
                <c:pt idx="7">
                  <c:v>106.5</c:v>
                </c:pt>
                <c:pt idx="8">
                  <c:v>91.4</c:v>
                </c:pt>
                <c:pt idx="9">
                  <c:v>78.2</c:v>
                </c:pt>
                <c:pt idx="10">
                  <c:v>71.3</c:v>
                </c:pt>
                <c:pt idx="11">
                  <c:v>69.8</c:v>
                </c:pt>
                <c:pt idx="12">
                  <c:v>64</c:v>
                </c:pt>
                <c:pt idx="13">
                  <c:v>49.3</c:v>
                </c:pt>
                <c:pt idx="14">
                  <c:v>20.7</c:v>
                </c:pt>
                <c:pt idx="15">
                  <c:v>14.7</c:v>
                </c:pt>
                <c:pt idx="16">
                  <c:v>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074048"/>
        <c:axId val="59075584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Pt>
            <c:idx val="11"/>
            <c:bubble3D val="0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layout>
                <c:manualLayout>
                  <c:x val="5.7355867414912347E-3"/>
                  <c:y val="-1.8324082316971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Гамовское</c:v>
                </c:pt>
                <c:pt idx="1">
                  <c:v>Сылвенское</c:v>
                </c:pt>
                <c:pt idx="2">
                  <c:v>Бершетское</c:v>
                </c:pt>
                <c:pt idx="3">
                  <c:v>Савинское</c:v>
                </c:pt>
                <c:pt idx="4">
                  <c:v>Усть-Качкинское</c:v>
                </c:pt>
                <c:pt idx="5">
                  <c:v>Фроловское</c:v>
                </c:pt>
                <c:pt idx="6">
                  <c:v>Платошинское</c:v>
                </c:pt>
                <c:pt idx="7">
                  <c:v>Кукуштанское</c:v>
                </c:pt>
                <c:pt idx="8">
                  <c:v>Кондратовское</c:v>
                </c:pt>
                <c:pt idx="9">
                  <c:v>Юговское</c:v>
                </c:pt>
                <c:pt idx="10">
                  <c:v>Заболотское</c:v>
                </c:pt>
                <c:pt idx="11">
                  <c:v>Култаевское</c:v>
                </c:pt>
                <c:pt idx="12">
                  <c:v>Лобановское</c:v>
                </c:pt>
                <c:pt idx="13">
                  <c:v>Двуреченское</c:v>
                </c:pt>
                <c:pt idx="14">
                  <c:v>Юго-Камское</c:v>
                </c:pt>
                <c:pt idx="15">
                  <c:v>Пальниковское</c:v>
                </c:pt>
                <c:pt idx="16">
                  <c:v>Хохловское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103.3</c:v>
                </c:pt>
                <c:pt idx="1">
                  <c:v>103.3</c:v>
                </c:pt>
                <c:pt idx="2">
                  <c:v>103.3</c:v>
                </c:pt>
                <c:pt idx="3">
                  <c:v>103.3</c:v>
                </c:pt>
                <c:pt idx="4">
                  <c:v>103.3</c:v>
                </c:pt>
                <c:pt idx="5">
                  <c:v>103.3</c:v>
                </c:pt>
                <c:pt idx="6">
                  <c:v>103.3</c:v>
                </c:pt>
                <c:pt idx="7">
                  <c:v>103.3</c:v>
                </c:pt>
                <c:pt idx="8">
                  <c:v>103.3</c:v>
                </c:pt>
                <c:pt idx="9">
                  <c:v>103.3</c:v>
                </c:pt>
                <c:pt idx="10">
                  <c:v>103.3</c:v>
                </c:pt>
                <c:pt idx="11">
                  <c:v>103.3</c:v>
                </c:pt>
                <c:pt idx="12">
                  <c:v>103.3</c:v>
                </c:pt>
                <c:pt idx="13">
                  <c:v>103.3</c:v>
                </c:pt>
                <c:pt idx="14">
                  <c:v>103.3</c:v>
                </c:pt>
                <c:pt idx="15">
                  <c:v>103.3</c:v>
                </c:pt>
                <c:pt idx="16">
                  <c:v>103.3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74048"/>
        <c:axId val="59075584"/>
      </c:lineChart>
      <c:catAx>
        <c:axId val="590740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907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075584"/>
        <c:scaling>
          <c:orientation val="minMax"/>
          <c:max val="70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9074048"/>
        <c:crosses val="autoZero"/>
        <c:crossBetween val="between"/>
        <c:majorUnit val="100"/>
        <c:min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50316133073051"/>
          <c:y val="2.5389446217687524E-2"/>
          <c:w val="0.74815737620978628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2.2092209900932049E-2"/>
          <c:w val="0.87037698160005705"/>
          <c:h val="0.65425378421156655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6"/>
              <c:layout>
                <c:manualLayout>
                  <c:x val="2.8677933707456174E-3"/>
                  <c:y val="-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8966853728087E-3"/>
                  <c:y val="-4.581020579243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Савинское</c:v>
                </c:pt>
                <c:pt idx="2">
                  <c:v>Кондратовское</c:v>
                </c:pt>
                <c:pt idx="3">
                  <c:v>Гамовское</c:v>
                </c:pt>
                <c:pt idx="4">
                  <c:v>Лобановское</c:v>
                </c:pt>
                <c:pt idx="5">
                  <c:v>Двуреченское</c:v>
                </c:pt>
                <c:pt idx="6">
                  <c:v>Платошинское</c:v>
                </c:pt>
                <c:pt idx="7">
                  <c:v>Бершетское</c:v>
                </c:pt>
                <c:pt idx="8">
                  <c:v>Сылвенское</c:v>
                </c:pt>
                <c:pt idx="9">
                  <c:v>Кукуштанское</c:v>
                </c:pt>
                <c:pt idx="10">
                  <c:v>Усть-Качкинское</c:v>
                </c:pt>
                <c:pt idx="11">
                  <c:v>Хохловское </c:v>
                </c:pt>
                <c:pt idx="12">
                  <c:v>Юго-Камское</c:v>
                </c:pt>
                <c:pt idx="13">
                  <c:v>Фроловское</c:v>
                </c:pt>
                <c:pt idx="14">
                  <c:v>Култаевское</c:v>
                </c:pt>
                <c:pt idx="15">
                  <c:v>Заболотское</c:v>
                </c:pt>
                <c:pt idx="16">
                  <c:v>Юговское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74.7</c:v>
                </c:pt>
                <c:pt idx="1">
                  <c:v>73.900000000000006</c:v>
                </c:pt>
                <c:pt idx="2">
                  <c:v>70.599999999999994</c:v>
                </c:pt>
                <c:pt idx="3">
                  <c:v>67.3</c:v>
                </c:pt>
                <c:pt idx="4">
                  <c:v>66.3</c:v>
                </c:pt>
                <c:pt idx="5">
                  <c:v>59.6</c:v>
                </c:pt>
                <c:pt idx="6">
                  <c:v>57</c:v>
                </c:pt>
                <c:pt idx="7">
                  <c:v>55.6</c:v>
                </c:pt>
                <c:pt idx="8">
                  <c:v>55.3</c:v>
                </c:pt>
                <c:pt idx="9">
                  <c:v>54.3</c:v>
                </c:pt>
                <c:pt idx="10">
                  <c:v>52.2</c:v>
                </c:pt>
                <c:pt idx="11">
                  <c:v>51.7</c:v>
                </c:pt>
                <c:pt idx="12">
                  <c:v>49.8</c:v>
                </c:pt>
                <c:pt idx="13">
                  <c:v>49.7</c:v>
                </c:pt>
                <c:pt idx="14">
                  <c:v>44.8</c:v>
                </c:pt>
                <c:pt idx="15">
                  <c:v>41.3</c:v>
                </c:pt>
                <c:pt idx="16">
                  <c:v>29.6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667200"/>
        <c:axId val="12768947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Савинское</c:v>
                </c:pt>
                <c:pt idx="2">
                  <c:v>Кондратовское</c:v>
                </c:pt>
                <c:pt idx="3">
                  <c:v>Гамовское</c:v>
                </c:pt>
                <c:pt idx="4">
                  <c:v>Лобановское</c:v>
                </c:pt>
                <c:pt idx="5">
                  <c:v>Двуреченское</c:v>
                </c:pt>
                <c:pt idx="6">
                  <c:v>Платошинское</c:v>
                </c:pt>
                <c:pt idx="7">
                  <c:v>Бершетское</c:v>
                </c:pt>
                <c:pt idx="8">
                  <c:v>Сылвенское</c:v>
                </c:pt>
                <c:pt idx="9">
                  <c:v>Кукуштанское</c:v>
                </c:pt>
                <c:pt idx="10">
                  <c:v>Усть-Качкинское</c:v>
                </c:pt>
                <c:pt idx="11">
                  <c:v>Хохловское </c:v>
                </c:pt>
                <c:pt idx="12">
                  <c:v>Юго-Камское</c:v>
                </c:pt>
                <c:pt idx="13">
                  <c:v>Фроловское</c:v>
                </c:pt>
                <c:pt idx="14">
                  <c:v>Култаевское</c:v>
                </c:pt>
                <c:pt idx="15">
                  <c:v>Заболотское</c:v>
                </c:pt>
                <c:pt idx="16">
                  <c:v>Юговское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57</c:v>
                </c:pt>
                <c:pt idx="1">
                  <c:v>57</c:v>
                </c:pt>
                <c:pt idx="2">
                  <c:v>57</c:v>
                </c:pt>
                <c:pt idx="3">
                  <c:v>57</c:v>
                </c:pt>
                <c:pt idx="4">
                  <c:v>57</c:v>
                </c:pt>
                <c:pt idx="5">
                  <c:v>57</c:v>
                </c:pt>
                <c:pt idx="6">
                  <c:v>57</c:v>
                </c:pt>
                <c:pt idx="7">
                  <c:v>57</c:v>
                </c:pt>
                <c:pt idx="8">
                  <c:v>57</c:v>
                </c:pt>
                <c:pt idx="9">
                  <c:v>57</c:v>
                </c:pt>
                <c:pt idx="10">
                  <c:v>57</c:v>
                </c:pt>
                <c:pt idx="11">
                  <c:v>57</c:v>
                </c:pt>
                <c:pt idx="12">
                  <c:v>57</c:v>
                </c:pt>
                <c:pt idx="13">
                  <c:v>57</c:v>
                </c:pt>
                <c:pt idx="14">
                  <c:v>57</c:v>
                </c:pt>
                <c:pt idx="15">
                  <c:v>57</c:v>
                </c:pt>
                <c:pt idx="16">
                  <c:v>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667200"/>
        <c:axId val="127689472"/>
      </c:lineChart>
      <c:catAx>
        <c:axId val="12766720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7689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689472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76672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745210785070853"/>
          <c:y val="1.49273954545591E-2"/>
          <c:w val="0.74747024495019987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626606980434866E-2"/>
          <c:y val="5.1868876041190226E-2"/>
          <c:w val="0.87037698160005705"/>
          <c:h val="0.65425378421156655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2"/>
              <c:layout>
                <c:manualLayout>
                  <c:x val="1.4338966853728087E-3"/>
                  <c:y val="-4.581020579243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Юговское</c:v>
                </c:pt>
                <c:pt idx="2">
                  <c:v>Савинское</c:v>
                </c:pt>
                <c:pt idx="3">
                  <c:v>Заболотское</c:v>
                </c:pt>
                <c:pt idx="4">
                  <c:v>Платошинское</c:v>
                </c:pt>
                <c:pt idx="5">
                  <c:v>Лобановское</c:v>
                </c:pt>
                <c:pt idx="6">
                  <c:v>Гамовское</c:v>
                </c:pt>
                <c:pt idx="7">
                  <c:v>Бершетское</c:v>
                </c:pt>
                <c:pt idx="8">
                  <c:v>Юго-Камское</c:v>
                </c:pt>
                <c:pt idx="9">
                  <c:v>Култаевское</c:v>
                </c:pt>
                <c:pt idx="10">
                  <c:v>Двуреченское</c:v>
                </c:pt>
                <c:pt idx="11">
                  <c:v>Кондратовское</c:v>
                </c:pt>
                <c:pt idx="12">
                  <c:v>Сылвенское</c:v>
                </c:pt>
                <c:pt idx="13">
                  <c:v>Пальниковское</c:v>
                </c:pt>
                <c:pt idx="14">
                  <c:v>Хохловское</c:v>
                </c:pt>
                <c:pt idx="15">
                  <c:v>Усть-Качкинское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153.80000000000001</c:v>
                </c:pt>
                <c:pt idx="1">
                  <c:v>137</c:v>
                </c:pt>
                <c:pt idx="2">
                  <c:v>116</c:v>
                </c:pt>
                <c:pt idx="3">
                  <c:v>114.6</c:v>
                </c:pt>
                <c:pt idx="4">
                  <c:v>111.1</c:v>
                </c:pt>
                <c:pt idx="5">
                  <c:v>110.7</c:v>
                </c:pt>
                <c:pt idx="6">
                  <c:v>110.5</c:v>
                </c:pt>
                <c:pt idx="7">
                  <c:v>110</c:v>
                </c:pt>
                <c:pt idx="8">
                  <c:v>108.4</c:v>
                </c:pt>
                <c:pt idx="9">
                  <c:v>106.8</c:v>
                </c:pt>
                <c:pt idx="10">
                  <c:v>102.7</c:v>
                </c:pt>
                <c:pt idx="11">
                  <c:v>101.6</c:v>
                </c:pt>
                <c:pt idx="12">
                  <c:v>100.6</c:v>
                </c:pt>
                <c:pt idx="13">
                  <c:v>98.9</c:v>
                </c:pt>
                <c:pt idx="14">
                  <c:v>97.3</c:v>
                </c:pt>
                <c:pt idx="15">
                  <c:v>92.9</c:v>
                </c:pt>
                <c:pt idx="16">
                  <c:v>76.8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745408"/>
        <c:axId val="57828480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 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Юговское</c:v>
                </c:pt>
                <c:pt idx="2">
                  <c:v>Савинское</c:v>
                </c:pt>
                <c:pt idx="3">
                  <c:v>Заболотское</c:v>
                </c:pt>
                <c:pt idx="4">
                  <c:v>Платошинское</c:v>
                </c:pt>
                <c:pt idx="5">
                  <c:v>Лобановское</c:v>
                </c:pt>
                <c:pt idx="6">
                  <c:v>Гамовское</c:v>
                </c:pt>
                <c:pt idx="7">
                  <c:v>Бершетское</c:v>
                </c:pt>
                <c:pt idx="8">
                  <c:v>Юго-Камское</c:v>
                </c:pt>
                <c:pt idx="9">
                  <c:v>Култаевское</c:v>
                </c:pt>
                <c:pt idx="10">
                  <c:v>Двуреченское</c:v>
                </c:pt>
                <c:pt idx="11">
                  <c:v>Кондратовское</c:v>
                </c:pt>
                <c:pt idx="12">
                  <c:v>Сылвенское</c:v>
                </c:pt>
                <c:pt idx="13">
                  <c:v>Пальниковское</c:v>
                </c:pt>
                <c:pt idx="14">
                  <c:v>Хохловское</c:v>
                </c:pt>
                <c:pt idx="15">
                  <c:v>Усть-Качкинское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109</c:v>
                </c:pt>
                <c:pt idx="1">
                  <c:v>109</c:v>
                </c:pt>
                <c:pt idx="2">
                  <c:v>109</c:v>
                </c:pt>
                <c:pt idx="3">
                  <c:v>109</c:v>
                </c:pt>
                <c:pt idx="4">
                  <c:v>109</c:v>
                </c:pt>
                <c:pt idx="5">
                  <c:v>109</c:v>
                </c:pt>
                <c:pt idx="6">
                  <c:v>109</c:v>
                </c:pt>
                <c:pt idx="7">
                  <c:v>109</c:v>
                </c:pt>
                <c:pt idx="8">
                  <c:v>109</c:v>
                </c:pt>
                <c:pt idx="9">
                  <c:v>109</c:v>
                </c:pt>
                <c:pt idx="10">
                  <c:v>109</c:v>
                </c:pt>
                <c:pt idx="11">
                  <c:v>109</c:v>
                </c:pt>
                <c:pt idx="12">
                  <c:v>109</c:v>
                </c:pt>
                <c:pt idx="13">
                  <c:v>109</c:v>
                </c:pt>
                <c:pt idx="14">
                  <c:v>109</c:v>
                </c:pt>
                <c:pt idx="15">
                  <c:v>109</c:v>
                </c:pt>
                <c:pt idx="16">
                  <c:v>109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45408"/>
        <c:axId val="57828480"/>
      </c:lineChart>
      <c:catAx>
        <c:axId val="12774540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782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828480"/>
        <c:scaling>
          <c:orientation val="minMax"/>
          <c:max val="16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774540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4112286981663283"/>
          <c:y val="1.1452551448107497E-2"/>
          <c:w val="0.8468049620502871"/>
          <c:h val="5.8029266589426573E-2"/>
        </c:manualLayout>
      </c:layout>
      <c:overlay val="0"/>
      <c:txPr>
        <a:bodyPr/>
        <a:lstStyle/>
        <a:p>
          <a:pPr algn="just"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0"/>
                  <c:y val="2.0614592606593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338966853728087E-3"/>
                  <c:y val="1.8324082316971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016900561184263E-3"/>
                  <c:y val="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338966853728612E-3"/>
                  <c:y val="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677933707456174E-3"/>
                  <c:y val="3.8938674923565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4338966853728087E-3"/>
                  <c:y val="3.4357654344322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2.7486123475457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338966853728087E-3"/>
                  <c:y val="2.7486123475457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3016900561184263E-3"/>
                  <c:y val="2.977663376507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1.8324082316971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677933707456174E-3"/>
                  <c:y val="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Юговское</c:v>
                </c:pt>
                <c:pt idx="1">
                  <c:v>Савинское</c:v>
                </c:pt>
                <c:pt idx="2">
                  <c:v>Кондратовское</c:v>
                </c:pt>
                <c:pt idx="3">
                  <c:v>Платошинское</c:v>
                </c:pt>
                <c:pt idx="4">
                  <c:v>Бершетское</c:v>
                </c:pt>
                <c:pt idx="5">
                  <c:v>Сылвенское</c:v>
                </c:pt>
                <c:pt idx="6">
                  <c:v>Лобановское</c:v>
                </c:pt>
                <c:pt idx="7">
                  <c:v>Хохловское</c:v>
                </c:pt>
                <c:pt idx="8">
                  <c:v>Гамовское</c:v>
                </c:pt>
                <c:pt idx="9">
                  <c:v>Заболотское</c:v>
                </c:pt>
                <c:pt idx="10">
                  <c:v>Пальниковское</c:v>
                </c:pt>
                <c:pt idx="11">
                  <c:v>Култаевское</c:v>
                </c:pt>
                <c:pt idx="12">
                  <c:v>Фроловское</c:v>
                </c:pt>
                <c:pt idx="13">
                  <c:v>Юго-Камское</c:v>
                </c:pt>
                <c:pt idx="14">
                  <c:v>Двуреченское</c:v>
                </c:pt>
                <c:pt idx="15">
                  <c:v>Усть-Качкинское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88.5</c:v>
                </c:pt>
                <c:pt idx="1">
                  <c:v>86.9</c:v>
                </c:pt>
                <c:pt idx="2">
                  <c:v>85.9</c:v>
                </c:pt>
                <c:pt idx="3">
                  <c:v>79.400000000000006</c:v>
                </c:pt>
                <c:pt idx="4">
                  <c:v>77.900000000000006</c:v>
                </c:pt>
                <c:pt idx="5">
                  <c:v>75.7</c:v>
                </c:pt>
                <c:pt idx="6">
                  <c:v>75.5</c:v>
                </c:pt>
                <c:pt idx="7">
                  <c:v>75.099999999999994</c:v>
                </c:pt>
                <c:pt idx="8">
                  <c:v>74.2</c:v>
                </c:pt>
                <c:pt idx="9">
                  <c:v>70.099999999999994</c:v>
                </c:pt>
                <c:pt idx="10">
                  <c:v>69.3</c:v>
                </c:pt>
                <c:pt idx="11">
                  <c:v>68.099999999999994</c:v>
                </c:pt>
                <c:pt idx="12">
                  <c:v>67.7</c:v>
                </c:pt>
                <c:pt idx="13">
                  <c:v>66.400000000000006</c:v>
                </c:pt>
                <c:pt idx="14">
                  <c:v>64.400000000000006</c:v>
                </c:pt>
                <c:pt idx="15">
                  <c:v>59.7</c:v>
                </c:pt>
                <c:pt idx="16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921920"/>
        <c:axId val="57923456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Юговское</c:v>
                </c:pt>
                <c:pt idx="1">
                  <c:v>Савинское</c:v>
                </c:pt>
                <c:pt idx="2">
                  <c:v>Кондратовское</c:v>
                </c:pt>
                <c:pt idx="3">
                  <c:v>Платошинское</c:v>
                </c:pt>
                <c:pt idx="4">
                  <c:v>Бершетское</c:v>
                </c:pt>
                <c:pt idx="5">
                  <c:v>Сылвенское</c:v>
                </c:pt>
                <c:pt idx="6">
                  <c:v>Лобановское</c:v>
                </c:pt>
                <c:pt idx="7">
                  <c:v>Хохловское</c:v>
                </c:pt>
                <c:pt idx="8">
                  <c:v>Гамовское</c:v>
                </c:pt>
                <c:pt idx="9">
                  <c:v>Заболотское</c:v>
                </c:pt>
                <c:pt idx="10">
                  <c:v>Пальниковское</c:v>
                </c:pt>
                <c:pt idx="11">
                  <c:v>Култаевское</c:v>
                </c:pt>
                <c:pt idx="12">
                  <c:v>Фроловское</c:v>
                </c:pt>
                <c:pt idx="13">
                  <c:v>Юго-Камское</c:v>
                </c:pt>
                <c:pt idx="14">
                  <c:v>Двуреченское</c:v>
                </c:pt>
                <c:pt idx="15">
                  <c:v>Усть-Качкинское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74.7</c:v>
                </c:pt>
                <c:pt idx="1">
                  <c:v>74.7</c:v>
                </c:pt>
                <c:pt idx="2">
                  <c:v>74.7</c:v>
                </c:pt>
                <c:pt idx="3">
                  <c:v>74.7</c:v>
                </c:pt>
                <c:pt idx="4">
                  <c:v>74.7</c:v>
                </c:pt>
                <c:pt idx="5">
                  <c:v>74.7</c:v>
                </c:pt>
                <c:pt idx="6">
                  <c:v>74.7</c:v>
                </c:pt>
                <c:pt idx="7">
                  <c:v>74.7</c:v>
                </c:pt>
                <c:pt idx="8">
                  <c:v>74.7</c:v>
                </c:pt>
                <c:pt idx="9">
                  <c:v>74.7</c:v>
                </c:pt>
                <c:pt idx="10">
                  <c:v>74.7</c:v>
                </c:pt>
                <c:pt idx="11">
                  <c:v>74.7</c:v>
                </c:pt>
                <c:pt idx="12">
                  <c:v>74.7</c:v>
                </c:pt>
                <c:pt idx="13">
                  <c:v>74.7</c:v>
                </c:pt>
                <c:pt idx="14">
                  <c:v>74.7</c:v>
                </c:pt>
                <c:pt idx="15">
                  <c:v>74.7</c:v>
                </c:pt>
                <c:pt idx="16">
                  <c:v>74.7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921920"/>
        <c:axId val="57923456"/>
      </c:lineChart>
      <c:catAx>
        <c:axId val="5792192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792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923456"/>
        <c:scaling>
          <c:orientation val="minMax"/>
          <c:max val="9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79219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5869962054803305"/>
          <c:y val="1.7682198370455229E-2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047074797587968E-2"/>
          <c:y val="8.0933574948128875E-2"/>
          <c:w val="0.8602163785733552"/>
          <c:h val="0.61373642418109708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4.35454449864449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867169248915363E-3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5454449864449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2575741644074852E-3"/>
                  <c:y val="-7.80018436389950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2803138015059182E-5"/>
                  <c:y val="-8.9762924239649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9137868764772E-3"/>
                  <c:y val="4.8224559133069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429250652610213E-7"/>
                  <c:y val="4.116734777216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5043179708965561E-3"/>
                  <c:y val="1.3216436912415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51629125388023E-3"/>
                  <c:y val="1.0740548347480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2.9029153732565744E-3"/>
                  <c:y val="1.1762018934833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Юговское</c:v>
                </c:pt>
                <c:pt idx="2">
                  <c:v>Фроловское </c:v>
                </c:pt>
                <c:pt idx="3">
                  <c:v>Юго-Камское</c:v>
                </c:pt>
                <c:pt idx="4">
                  <c:v>Лобановское</c:v>
                </c:pt>
                <c:pt idx="5">
                  <c:v>Хохловское</c:v>
                </c:pt>
                <c:pt idx="6">
                  <c:v>Платошинское</c:v>
                </c:pt>
                <c:pt idx="7">
                  <c:v>Двуреченское</c:v>
                </c:pt>
                <c:pt idx="8">
                  <c:v>Кондратовское</c:v>
                </c:pt>
                <c:pt idx="9">
                  <c:v>Бершетское</c:v>
                </c:pt>
                <c:pt idx="10">
                  <c:v>Савинское</c:v>
                </c:pt>
                <c:pt idx="11">
                  <c:v>Гамовское</c:v>
                </c:pt>
                <c:pt idx="12">
                  <c:v>Усть-Качкинское</c:v>
                </c:pt>
                <c:pt idx="13">
                  <c:v>Кукуштанское</c:v>
                </c:pt>
                <c:pt idx="14">
                  <c:v>Култаевское</c:v>
                </c:pt>
                <c:pt idx="15">
                  <c:v>Заболотское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203.8</c:v>
                </c:pt>
                <c:pt idx="1">
                  <c:v>180.6</c:v>
                </c:pt>
                <c:pt idx="2">
                  <c:v>153.30000000000001</c:v>
                </c:pt>
                <c:pt idx="3">
                  <c:v>141.80000000000001</c:v>
                </c:pt>
                <c:pt idx="4">
                  <c:v>130.1</c:v>
                </c:pt>
                <c:pt idx="5">
                  <c:v>127.5</c:v>
                </c:pt>
                <c:pt idx="6">
                  <c:v>123.4</c:v>
                </c:pt>
                <c:pt idx="7">
                  <c:v>118</c:v>
                </c:pt>
                <c:pt idx="8">
                  <c:v>112.7</c:v>
                </c:pt>
                <c:pt idx="9">
                  <c:v>102</c:v>
                </c:pt>
                <c:pt idx="10">
                  <c:v>101.1</c:v>
                </c:pt>
                <c:pt idx="11">
                  <c:v>100.2</c:v>
                </c:pt>
                <c:pt idx="12">
                  <c:v>99.1</c:v>
                </c:pt>
                <c:pt idx="13">
                  <c:v>96.6</c:v>
                </c:pt>
                <c:pt idx="14">
                  <c:v>85.3</c:v>
                </c:pt>
                <c:pt idx="15">
                  <c:v>83.5</c:v>
                </c:pt>
                <c:pt idx="16">
                  <c:v>80.8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077568"/>
        <c:axId val="58079104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Pt>
            <c:idx val="11"/>
            <c:bubble3D val="0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layout>
                <c:manualLayout>
                  <c:x val="1.734765951805136E-2"/>
                  <c:y val="-1.8324165182847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Юговское</c:v>
                </c:pt>
                <c:pt idx="2">
                  <c:v>Фроловское </c:v>
                </c:pt>
                <c:pt idx="3">
                  <c:v>Юго-Камское</c:v>
                </c:pt>
                <c:pt idx="4">
                  <c:v>Лобановское</c:v>
                </c:pt>
                <c:pt idx="5">
                  <c:v>Хохловское</c:v>
                </c:pt>
                <c:pt idx="6">
                  <c:v>Платошинское</c:v>
                </c:pt>
                <c:pt idx="7">
                  <c:v>Двуреченское</c:v>
                </c:pt>
                <c:pt idx="8">
                  <c:v>Кондратовское</c:v>
                </c:pt>
                <c:pt idx="9">
                  <c:v>Бершетское</c:v>
                </c:pt>
                <c:pt idx="10">
                  <c:v>Савинское</c:v>
                </c:pt>
                <c:pt idx="11">
                  <c:v>Гамовское</c:v>
                </c:pt>
                <c:pt idx="12">
                  <c:v>Усть-Качкинское</c:v>
                </c:pt>
                <c:pt idx="13">
                  <c:v>Кукуштанское</c:v>
                </c:pt>
                <c:pt idx="14">
                  <c:v>Култаевское</c:v>
                </c:pt>
                <c:pt idx="15">
                  <c:v>Заболотское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107</c:v>
                </c:pt>
                <c:pt idx="1">
                  <c:v>107</c:v>
                </c:pt>
                <c:pt idx="2">
                  <c:v>107</c:v>
                </c:pt>
                <c:pt idx="3">
                  <c:v>107</c:v>
                </c:pt>
                <c:pt idx="4">
                  <c:v>107</c:v>
                </c:pt>
                <c:pt idx="5">
                  <c:v>107</c:v>
                </c:pt>
                <c:pt idx="6">
                  <c:v>107</c:v>
                </c:pt>
                <c:pt idx="7">
                  <c:v>107</c:v>
                </c:pt>
                <c:pt idx="8">
                  <c:v>107</c:v>
                </c:pt>
                <c:pt idx="9">
                  <c:v>107</c:v>
                </c:pt>
                <c:pt idx="10">
                  <c:v>107</c:v>
                </c:pt>
                <c:pt idx="11">
                  <c:v>107</c:v>
                </c:pt>
                <c:pt idx="12">
                  <c:v>107</c:v>
                </c:pt>
                <c:pt idx="13">
                  <c:v>107</c:v>
                </c:pt>
                <c:pt idx="14">
                  <c:v>107</c:v>
                </c:pt>
                <c:pt idx="15">
                  <c:v>107</c:v>
                </c:pt>
                <c:pt idx="16">
                  <c:v>107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077568"/>
        <c:axId val="58079104"/>
      </c:lineChart>
      <c:catAx>
        <c:axId val="580775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079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079104"/>
        <c:scaling>
          <c:orientation val="minMax"/>
          <c:max val="25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077568"/>
        <c:crosses val="autoZero"/>
        <c:crossBetween val="between"/>
        <c:majorUnit val="40"/>
        <c:minorUnit val="20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1519027416486466"/>
          <c:y val="7.1501064446292751E-3"/>
          <c:w val="0.85090416801912805"/>
          <c:h val="6.038180442413305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11"/>
              <c:layout>
                <c:manualLayout>
                  <c:x val="-2.9271197878829227E-3"/>
                  <c:y val="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2.8975028671945008E-3"/>
                  <c:y val="5.2681736661294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4635598939414613E-3"/>
                  <c:y val="4.5810205792429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3.2067144054700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0732648571098571E-16"/>
                  <c:y val="2.7486123475457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Лобановское</c:v>
                </c:pt>
                <c:pt idx="2">
                  <c:v>Хохловское</c:v>
                </c:pt>
                <c:pt idx="3">
                  <c:v>Бершетское</c:v>
                </c:pt>
                <c:pt idx="4">
                  <c:v>Кондратовское</c:v>
                </c:pt>
                <c:pt idx="5">
                  <c:v>Двуреченское</c:v>
                </c:pt>
                <c:pt idx="6">
                  <c:v>Гамовское</c:v>
                </c:pt>
                <c:pt idx="7">
                  <c:v>Юго-Камское</c:v>
                </c:pt>
                <c:pt idx="8">
                  <c:v>Усть-Качкинское</c:v>
                </c:pt>
                <c:pt idx="9">
                  <c:v>Сылвенское</c:v>
                </c:pt>
                <c:pt idx="10">
                  <c:v>Кукуштанское</c:v>
                </c:pt>
                <c:pt idx="11">
                  <c:v>Платошинское</c:v>
                </c:pt>
                <c:pt idx="12">
                  <c:v>Савинское</c:v>
                </c:pt>
                <c:pt idx="13">
                  <c:v>Фроловское </c:v>
                </c:pt>
                <c:pt idx="14">
                  <c:v>Култаевское</c:v>
                </c:pt>
                <c:pt idx="15">
                  <c:v>Заболотское</c:v>
                </c:pt>
                <c:pt idx="16">
                  <c:v>Юговское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105.6</c:v>
                </c:pt>
                <c:pt idx="1">
                  <c:v>69.2</c:v>
                </c:pt>
                <c:pt idx="2">
                  <c:v>67.900000000000006</c:v>
                </c:pt>
                <c:pt idx="3">
                  <c:v>64.3</c:v>
                </c:pt>
                <c:pt idx="4">
                  <c:v>63.4</c:v>
                </c:pt>
                <c:pt idx="5">
                  <c:v>61.1</c:v>
                </c:pt>
                <c:pt idx="6">
                  <c:v>57.4</c:v>
                </c:pt>
                <c:pt idx="7">
                  <c:v>53.9</c:v>
                </c:pt>
                <c:pt idx="8">
                  <c:v>50.6</c:v>
                </c:pt>
                <c:pt idx="9">
                  <c:v>50</c:v>
                </c:pt>
                <c:pt idx="10">
                  <c:v>47.8</c:v>
                </c:pt>
                <c:pt idx="11">
                  <c:v>46.7</c:v>
                </c:pt>
                <c:pt idx="12">
                  <c:v>42.5</c:v>
                </c:pt>
                <c:pt idx="13">
                  <c:v>41.3</c:v>
                </c:pt>
                <c:pt idx="14">
                  <c:v>35.700000000000003</c:v>
                </c:pt>
                <c:pt idx="15">
                  <c:v>34.6</c:v>
                </c:pt>
                <c:pt idx="16">
                  <c:v>13.4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88128"/>
        <c:axId val="134734976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Лобановское</c:v>
                </c:pt>
                <c:pt idx="2">
                  <c:v>Хохловское</c:v>
                </c:pt>
                <c:pt idx="3">
                  <c:v>Бершетское</c:v>
                </c:pt>
                <c:pt idx="4">
                  <c:v>Кондратовское</c:v>
                </c:pt>
                <c:pt idx="5">
                  <c:v>Двуреченское</c:v>
                </c:pt>
                <c:pt idx="6">
                  <c:v>Гамовское</c:v>
                </c:pt>
                <c:pt idx="7">
                  <c:v>Юго-Камское</c:v>
                </c:pt>
                <c:pt idx="8">
                  <c:v>Усть-Качкинское</c:v>
                </c:pt>
                <c:pt idx="9">
                  <c:v>Сылвенское</c:v>
                </c:pt>
                <c:pt idx="10">
                  <c:v>Кукуштанское</c:v>
                </c:pt>
                <c:pt idx="11">
                  <c:v>Платошинское</c:v>
                </c:pt>
                <c:pt idx="12">
                  <c:v>Савинское</c:v>
                </c:pt>
                <c:pt idx="13">
                  <c:v>Фроловское </c:v>
                </c:pt>
                <c:pt idx="14">
                  <c:v>Култаевское</c:v>
                </c:pt>
                <c:pt idx="15">
                  <c:v>Заболотское</c:v>
                </c:pt>
                <c:pt idx="16">
                  <c:v>Юговское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45.9</c:v>
                </c:pt>
                <c:pt idx="1">
                  <c:v>45.9</c:v>
                </c:pt>
                <c:pt idx="2">
                  <c:v>45.9</c:v>
                </c:pt>
                <c:pt idx="3">
                  <c:v>45.9</c:v>
                </c:pt>
                <c:pt idx="4">
                  <c:v>45.9</c:v>
                </c:pt>
                <c:pt idx="5">
                  <c:v>45.9</c:v>
                </c:pt>
                <c:pt idx="6">
                  <c:v>45.9</c:v>
                </c:pt>
                <c:pt idx="7">
                  <c:v>45.9</c:v>
                </c:pt>
                <c:pt idx="8">
                  <c:v>45.9</c:v>
                </c:pt>
                <c:pt idx="9">
                  <c:v>45.9</c:v>
                </c:pt>
                <c:pt idx="10">
                  <c:v>45.9</c:v>
                </c:pt>
                <c:pt idx="11">
                  <c:v>45.9</c:v>
                </c:pt>
                <c:pt idx="12">
                  <c:v>45.9</c:v>
                </c:pt>
                <c:pt idx="13">
                  <c:v>45.9</c:v>
                </c:pt>
                <c:pt idx="14">
                  <c:v>45.9</c:v>
                </c:pt>
                <c:pt idx="15">
                  <c:v>45.9</c:v>
                </c:pt>
                <c:pt idx="16">
                  <c:v>45.9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688128"/>
        <c:axId val="134734976"/>
      </c:lineChart>
      <c:catAx>
        <c:axId val="13468812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473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4734976"/>
        <c:scaling>
          <c:orientation val="minMax"/>
          <c:max val="11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468812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69557908109643"/>
          <c:y val="1.6486263431047343E-3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047074797587968E-2"/>
          <c:y val="6.561193777891923E-2"/>
          <c:w val="0.87037698160005705"/>
          <c:h val="0.64051072247383767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8"/>
              <c:layout>
                <c:manualLayout>
                  <c:x val="2.8678275737529543E-3"/>
                  <c:y val="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2.2905102896214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515148328814969E-3"/>
                  <c:y val="-1.6033752382491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55832803778053E-3"/>
                  <c:y val="-3.2067324409841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4.3721455446495104E-3"/>
                  <c:y val="-3.4357834699463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429250652610213E-7"/>
                  <c:y val="-3.4357654344322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8.7618921353040408E-3"/>
                  <c:y val="-4.1229365568327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0160718122677005E-2"/>
                  <c:y val="-4.3519875857949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3546587911509104E-3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Юго-Камское</c:v>
                </c:pt>
                <c:pt idx="2">
                  <c:v>Фроловское </c:v>
                </c:pt>
                <c:pt idx="3">
                  <c:v>Култаевское</c:v>
                </c:pt>
                <c:pt idx="4">
                  <c:v>Сылвенское</c:v>
                </c:pt>
                <c:pt idx="5">
                  <c:v>Лобановское</c:v>
                </c:pt>
                <c:pt idx="6">
                  <c:v>Кукуштанское</c:v>
                </c:pt>
                <c:pt idx="7">
                  <c:v>Пальниковское</c:v>
                </c:pt>
                <c:pt idx="8">
                  <c:v>Кондратовское</c:v>
                </c:pt>
                <c:pt idx="9">
                  <c:v>Савинское</c:v>
                </c:pt>
                <c:pt idx="10">
                  <c:v>Двуреченское</c:v>
                </c:pt>
                <c:pt idx="11">
                  <c:v>Юговское</c:v>
                </c:pt>
                <c:pt idx="12">
                  <c:v>Усть-Качкинское</c:v>
                </c:pt>
                <c:pt idx="13">
                  <c:v>Платошинское</c:v>
                </c:pt>
                <c:pt idx="14">
                  <c:v>Хохловское</c:v>
                </c:pt>
                <c:pt idx="15">
                  <c:v>Бершетское</c:v>
                </c:pt>
                <c:pt idx="16">
                  <c:v>Гамовское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210.7</c:v>
                </c:pt>
                <c:pt idx="1">
                  <c:v>144.19999999999999</c:v>
                </c:pt>
                <c:pt idx="2">
                  <c:v>143.1</c:v>
                </c:pt>
                <c:pt idx="3">
                  <c:v>140.5</c:v>
                </c:pt>
                <c:pt idx="4">
                  <c:v>134.6</c:v>
                </c:pt>
                <c:pt idx="5">
                  <c:v>134.30000000000001</c:v>
                </c:pt>
                <c:pt idx="6">
                  <c:v>132.19999999999999</c:v>
                </c:pt>
                <c:pt idx="7">
                  <c:v>130.4</c:v>
                </c:pt>
                <c:pt idx="8">
                  <c:v>126.7</c:v>
                </c:pt>
                <c:pt idx="9">
                  <c:v>124.5</c:v>
                </c:pt>
                <c:pt idx="10">
                  <c:v>121.4</c:v>
                </c:pt>
                <c:pt idx="11">
                  <c:v>115.6</c:v>
                </c:pt>
                <c:pt idx="12">
                  <c:v>115</c:v>
                </c:pt>
                <c:pt idx="13">
                  <c:v>114.5</c:v>
                </c:pt>
                <c:pt idx="14">
                  <c:v>112.5</c:v>
                </c:pt>
                <c:pt idx="15">
                  <c:v>111.8</c:v>
                </c:pt>
                <c:pt idx="16">
                  <c:v>109.9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882944"/>
        <c:axId val="146884480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Pt>
            <c:idx val="11"/>
            <c:bubble3D val="0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layout>
                <c:manualLayout>
                  <c:x val="5.7355867414912347E-3"/>
                  <c:y val="-1.8324082316971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Юго-Камское</c:v>
                </c:pt>
                <c:pt idx="2">
                  <c:v>Фроловское </c:v>
                </c:pt>
                <c:pt idx="3">
                  <c:v>Култаевское</c:v>
                </c:pt>
                <c:pt idx="4">
                  <c:v>Сылвенское</c:v>
                </c:pt>
                <c:pt idx="5">
                  <c:v>Лобановское</c:v>
                </c:pt>
                <c:pt idx="6">
                  <c:v>Кукуштанское</c:v>
                </c:pt>
                <c:pt idx="7">
                  <c:v>Пальниковское</c:v>
                </c:pt>
                <c:pt idx="8">
                  <c:v>Кондратовское</c:v>
                </c:pt>
                <c:pt idx="9">
                  <c:v>Савинское</c:v>
                </c:pt>
                <c:pt idx="10">
                  <c:v>Двуреченское</c:v>
                </c:pt>
                <c:pt idx="11">
                  <c:v>Юговское</c:v>
                </c:pt>
                <c:pt idx="12">
                  <c:v>Усть-Качкинское</c:v>
                </c:pt>
                <c:pt idx="13">
                  <c:v>Платошинское</c:v>
                </c:pt>
                <c:pt idx="14">
                  <c:v>Хохловское</c:v>
                </c:pt>
                <c:pt idx="15">
                  <c:v>Бершетское</c:v>
                </c:pt>
                <c:pt idx="16">
                  <c:v>Гамовское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129.4</c:v>
                </c:pt>
                <c:pt idx="1">
                  <c:v>129.4</c:v>
                </c:pt>
                <c:pt idx="2">
                  <c:v>129.4</c:v>
                </c:pt>
                <c:pt idx="3">
                  <c:v>129.4</c:v>
                </c:pt>
                <c:pt idx="4">
                  <c:v>129.4</c:v>
                </c:pt>
                <c:pt idx="5">
                  <c:v>129.4</c:v>
                </c:pt>
                <c:pt idx="6">
                  <c:v>129.4</c:v>
                </c:pt>
                <c:pt idx="7">
                  <c:v>129.4</c:v>
                </c:pt>
                <c:pt idx="8">
                  <c:v>129.4</c:v>
                </c:pt>
                <c:pt idx="9">
                  <c:v>129.4</c:v>
                </c:pt>
                <c:pt idx="10">
                  <c:v>129.4</c:v>
                </c:pt>
                <c:pt idx="11">
                  <c:v>129.4</c:v>
                </c:pt>
                <c:pt idx="12">
                  <c:v>129.4</c:v>
                </c:pt>
                <c:pt idx="13">
                  <c:v>129.4</c:v>
                </c:pt>
                <c:pt idx="14">
                  <c:v>129.4</c:v>
                </c:pt>
                <c:pt idx="15">
                  <c:v>129.4</c:v>
                </c:pt>
                <c:pt idx="16">
                  <c:v>129.4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882944"/>
        <c:axId val="146884480"/>
      </c:lineChart>
      <c:catAx>
        <c:axId val="14688294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6884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6884480"/>
        <c:scaling>
          <c:orientation val="minMax"/>
          <c:max val="24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6882944"/>
        <c:crosses val="autoZero"/>
        <c:crossBetween val="between"/>
        <c:majorUnit val="40"/>
        <c:minorUnit val="20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3405996699232411"/>
          <c:y val="6.4134288109401985E-2"/>
          <c:w val="0.85090416801912805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10"/>
              <c:layout>
                <c:manualLayout>
                  <c:x val="-1.4635598939414613E-3"/>
                  <c:y val="-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271197878829227E-3"/>
                  <c:y val="-2.0614592606593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567367085713441E-3"/>
                  <c:y val="3.2067144054700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4635598939414613E-3"/>
                  <c:y val="1.8324082316971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4.199220354554213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</c:v>
                </c:pt>
                <c:pt idx="1">
                  <c:v>Заболотское</c:v>
                </c:pt>
                <c:pt idx="2">
                  <c:v>Лобановское</c:v>
                </c:pt>
                <c:pt idx="3">
                  <c:v>Пальниковское</c:v>
                </c:pt>
                <c:pt idx="4">
                  <c:v>Сылвенское</c:v>
                </c:pt>
                <c:pt idx="5">
                  <c:v>Кукуштанское</c:v>
                </c:pt>
                <c:pt idx="6">
                  <c:v>Юго-Камское</c:v>
                </c:pt>
                <c:pt idx="7">
                  <c:v>Хохловское</c:v>
                </c:pt>
                <c:pt idx="8">
                  <c:v>Двуреченское</c:v>
                </c:pt>
                <c:pt idx="9">
                  <c:v>Бершетское</c:v>
                </c:pt>
                <c:pt idx="10">
                  <c:v>Култаевское</c:v>
                </c:pt>
                <c:pt idx="11">
                  <c:v>Юговское</c:v>
                </c:pt>
                <c:pt idx="12">
                  <c:v>Фроловское </c:v>
                </c:pt>
                <c:pt idx="13">
                  <c:v>Гамовское</c:v>
                </c:pt>
                <c:pt idx="14">
                  <c:v>Усть-Качкинское</c:v>
                </c:pt>
                <c:pt idx="15">
                  <c:v>Кондратовское</c:v>
                </c:pt>
                <c:pt idx="16">
                  <c:v>Платошинское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92.8</c:v>
                </c:pt>
                <c:pt idx="1">
                  <c:v>80.3</c:v>
                </c:pt>
                <c:pt idx="2">
                  <c:v>60.6</c:v>
                </c:pt>
                <c:pt idx="3">
                  <c:v>54.8</c:v>
                </c:pt>
                <c:pt idx="4">
                  <c:v>54.2</c:v>
                </c:pt>
                <c:pt idx="5">
                  <c:v>54.1</c:v>
                </c:pt>
                <c:pt idx="6">
                  <c:v>53.3</c:v>
                </c:pt>
                <c:pt idx="7">
                  <c:v>52.2</c:v>
                </c:pt>
                <c:pt idx="8">
                  <c:v>51.8</c:v>
                </c:pt>
                <c:pt idx="9">
                  <c:v>50.6</c:v>
                </c:pt>
                <c:pt idx="10">
                  <c:v>49.8</c:v>
                </c:pt>
                <c:pt idx="11">
                  <c:v>48.7</c:v>
                </c:pt>
                <c:pt idx="12">
                  <c:v>46.8</c:v>
                </c:pt>
                <c:pt idx="13">
                  <c:v>44.5</c:v>
                </c:pt>
                <c:pt idx="14">
                  <c:v>41.1</c:v>
                </c:pt>
                <c:pt idx="15">
                  <c:v>40.5</c:v>
                </c:pt>
                <c:pt idx="16">
                  <c:v>33.1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571008"/>
        <c:axId val="58576896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</c:v>
                </c:pt>
                <c:pt idx="1">
                  <c:v>Заболотское</c:v>
                </c:pt>
                <c:pt idx="2">
                  <c:v>Лобановское</c:v>
                </c:pt>
                <c:pt idx="3">
                  <c:v>Пальниковское</c:v>
                </c:pt>
                <c:pt idx="4">
                  <c:v>Сылвенское</c:v>
                </c:pt>
                <c:pt idx="5">
                  <c:v>Кукуштанское</c:v>
                </c:pt>
                <c:pt idx="6">
                  <c:v>Юго-Камское</c:v>
                </c:pt>
                <c:pt idx="7">
                  <c:v>Хохловское</c:v>
                </c:pt>
                <c:pt idx="8">
                  <c:v>Двуреченское</c:v>
                </c:pt>
                <c:pt idx="9">
                  <c:v>Бершетское</c:v>
                </c:pt>
                <c:pt idx="10">
                  <c:v>Култаевское</c:v>
                </c:pt>
                <c:pt idx="11">
                  <c:v>Юговское</c:v>
                </c:pt>
                <c:pt idx="12">
                  <c:v>Фроловское </c:v>
                </c:pt>
                <c:pt idx="13">
                  <c:v>Гамовское</c:v>
                </c:pt>
                <c:pt idx="14">
                  <c:v>Усть-Качкинское</c:v>
                </c:pt>
                <c:pt idx="15">
                  <c:v>Кондратовское</c:v>
                </c:pt>
                <c:pt idx="16">
                  <c:v>Платошинское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52.7</c:v>
                </c:pt>
                <c:pt idx="1">
                  <c:v>52.7</c:v>
                </c:pt>
                <c:pt idx="2">
                  <c:v>52.7</c:v>
                </c:pt>
                <c:pt idx="3">
                  <c:v>52.7</c:v>
                </c:pt>
                <c:pt idx="4">
                  <c:v>52.7</c:v>
                </c:pt>
                <c:pt idx="5">
                  <c:v>52.7</c:v>
                </c:pt>
                <c:pt idx="6">
                  <c:v>52.7</c:v>
                </c:pt>
                <c:pt idx="7">
                  <c:v>52.7</c:v>
                </c:pt>
                <c:pt idx="8">
                  <c:v>52.7</c:v>
                </c:pt>
                <c:pt idx="9">
                  <c:v>52.7</c:v>
                </c:pt>
                <c:pt idx="10">
                  <c:v>52.7</c:v>
                </c:pt>
                <c:pt idx="11">
                  <c:v>52.7</c:v>
                </c:pt>
                <c:pt idx="12">
                  <c:v>52.7</c:v>
                </c:pt>
                <c:pt idx="13">
                  <c:v>52.7</c:v>
                </c:pt>
                <c:pt idx="14">
                  <c:v>52.7</c:v>
                </c:pt>
                <c:pt idx="15">
                  <c:v>52.7</c:v>
                </c:pt>
                <c:pt idx="16">
                  <c:v>52.7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571008"/>
        <c:axId val="58576896"/>
      </c:lineChart>
      <c:catAx>
        <c:axId val="5857100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576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576896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5710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1200114503394538"/>
          <c:y val="4.5168321845913233E-2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3348783287855102E-2"/>
          <c:y val="5.0494209157135497E-2"/>
          <c:w val="0.8622161900710219"/>
          <c:h val="0.61230444092070568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Sheet1!$K$1</c:f>
              <c:strCache>
                <c:ptCount val="1"/>
                <c:pt idx="0">
                  <c:v>Факт на 01.10.18 г.</c:v>
                </c:pt>
              </c:strCache>
            </c:strRef>
          </c:tx>
          <c:spPr>
            <a:solidFill>
              <a:srgbClr val="5ECCF3">
                <a:lumMod val="75000"/>
              </a:srgbClr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1694834268640961E-3"/>
                  <c:y val="9.1620411584859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8677933707456174E-3"/>
                  <c:y val="2.7486844896021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338966853728087E-3"/>
                  <c:y val="2.0614592606593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7.1694834268641481E-3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Sheet1!$I$3:$I$19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Sheet1!$K$3:$K$19</c:f>
              <c:numCache>
                <c:formatCode>General</c:formatCode>
                <c:ptCount val="17"/>
                <c:pt idx="0">
                  <c:v>229.3</c:v>
                </c:pt>
                <c:pt idx="1">
                  <c:v>559.1</c:v>
                </c:pt>
                <c:pt idx="2">
                  <c:v>662.7</c:v>
                </c:pt>
                <c:pt idx="3">
                  <c:v>655.8</c:v>
                </c:pt>
                <c:pt idx="4">
                  <c:v>2132.6</c:v>
                </c:pt>
                <c:pt idx="5">
                  <c:v>839.6</c:v>
                </c:pt>
                <c:pt idx="6">
                  <c:v>1477.1</c:v>
                </c:pt>
                <c:pt idx="7">
                  <c:v>1472.2</c:v>
                </c:pt>
                <c:pt idx="8">
                  <c:v>63.4</c:v>
                </c:pt>
                <c:pt idx="9">
                  <c:v>118.1</c:v>
                </c:pt>
                <c:pt idx="10">
                  <c:v>384.1</c:v>
                </c:pt>
                <c:pt idx="11">
                  <c:v>1638.8</c:v>
                </c:pt>
                <c:pt idx="12">
                  <c:v>521.5</c:v>
                </c:pt>
                <c:pt idx="13">
                  <c:v>317.8</c:v>
                </c:pt>
                <c:pt idx="14">
                  <c:v>445.5</c:v>
                </c:pt>
                <c:pt idx="15">
                  <c:v>145</c:v>
                </c:pt>
                <c:pt idx="16">
                  <c:v>485.5</c:v>
                </c:pt>
              </c:numCache>
            </c:numRef>
          </c:val>
        </c:ser>
        <c:ser>
          <c:idx val="0"/>
          <c:order val="1"/>
          <c:tx>
            <c:strRef>
              <c:f>Sheet1!$L$1</c:f>
              <c:strCache>
                <c:ptCount val="1"/>
                <c:pt idx="0">
                  <c:v>Факт на 01.10.19 г.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4E67C8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Lbls>
            <c:dLbl>
              <c:idx val="1"/>
              <c:layout>
                <c:manualLayout>
                  <c:x val="1.4338966853728087E-3"/>
                  <c:y val="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675675602439837E-3"/>
                  <c:y val="1.8324082316971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8677933707456174E-3"/>
                  <c:y val="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051512088782681E-16"/>
                  <c:y val="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Sheet1!$I$3:$I$19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Sheet1!$L$3:$L$19</c:f>
              <c:numCache>
                <c:formatCode>General</c:formatCode>
                <c:ptCount val="17"/>
                <c:pt idx="0">
                  <c:v>249.4</c:v>
                </c:pt>
                <c:pt idx="1">
                  <c:v>630.29999999999995</c:v>
                </c:pt>
                <c:pt idx="2">
                  <c:v>1192.9000000000001</c:v>
                </c:pt>
                <c:pt idx="3">
                  <c:v>250.5</c:v>
                </c:pt>
                <c:pt idx="4">
                  <c:v>2805.5</c:v>
                </c:pt>
                <c:pt idx="5">
                  <c:v>614.20000000000005</c:v>
                </c:pt>
                <c:pt idx="6">
                  <c:v>2041.2</c:v>
                </c:pt>
                <c:pt idx="7">
                  <c:v>1382.7</c:v>
                </c:pt>
                <c:pt idx="8">
                  <c:v>51.6</c:v>
                </c:pt>
                <c:pt idx="9">
                  <c:v>115.7</c:v>
                </c:pt>
                <c:pt idx="10">
                  <c:v>550.4</c:v>
                </c:pt>
                <c:pt idx="11">
                  <c:v>1025.5999999999999</c:v>
                </c:pt>
                <c:pt idx="12">
                  <c:v>476.3</c:v>
                </c:pt>
                <c:pt idx="13">
                  <c:v>594.70000000000005</c:v>
                </c:pt>
                <c:pt idx="14">
                  <c:v>399.3</c:v>
                </c:pt>
                <c:pt idx="15">
                  <c:v>147.80000000000001</c:v>
                </c:pt>
                <c:pt idx="16">
                  <c:v>435.6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640640"/>
        <c:axId val="58642432"/>
      </c:barChart>
      <c:catAx>
        <c:axId val="5864064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642432"/>
        <c:crosses val="autoZero"/>
        <c:auto val="1"/>
        <c:lblAlgn val="ctr"/>
        <c:lblOffset val="100"/>
        <c:noMultiLvlLbl val="0"/>
      </c:catAx>
      <c:valAx>
        <c:axId val="58642432"/>
        <c:scaling>
          <c:orientation val="minMax"/>
          <c:max val="300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640640"/>
        <c:crosses val="autoZero"/>
        <c:crossBetween val="between"/>
        <c:majorUnit val="3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4128138878877958"/>
          <c:y val="0.90990358935587246"/>
          <c:w val="0.6916269691804795"/>
          <c:h val="7.6353348906398555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0.51632</cdr:x>
      <cdr:y>0.93506</cdr:y>
    </cdr:from>
    <cdr:to>
      <cdr:x>0.53258</cdr:x>
      <cdr:y>0.96104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573016" y="5184576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7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0.02038</cdr:x>
      <cdr:y>0.01299</cdr:y>
    </cdr:from>
    <cdr:to>
      <cdr:x>0.08542</cdr:x>
      <cdr:y>0.03896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528" y="72008"/>
          <a:ext cx="576064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662EB-951F-4D08-87FD-204997A2A219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F8AB0-1D9B-435E-93B4-59A2F666A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052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6ECA8-AEB1-44F1-AEBE-54EDCF7548F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52167-787A-439D-A73E-72EFFDA71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96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50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622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00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25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154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88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798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6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586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3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7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9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419" y="1412776"/>
            <a:ext cx="7772400" cy="2448272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бюджетов сельских поселений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01.10.2019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9464" y="4293096"/>
            <a:ext cx="4824536" cy="129614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района по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экономическому развитию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Гладких Татьяна Николаевна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7207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3275856" y="6093296"/>
            <a:ext cx="2771526" cy="50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2019 год</a:t>
            </a:r>
          </a:p>
          <a:p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6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59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налогу на имущество физических лиц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710591714"/>
              </p:ext>
            </p:extLst>
          </p:nvPr>
        </p:nvGraphicFramePr>
        <p:xfrm>
          <a:off x="611560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6320" y="980728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662298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налогу на имущество  физических лиц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56823880"/>
              </p:ext>
            </p:extLst>
          </p:nvPr>
        </p:nvGraphicFramePr>
        <p:xfrm>
          <a:off x="287016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268760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%</a:t>
            </a:r>
            <a:endParaRPr lang="ru-RU" sz="11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18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59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неналоговым доходам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918158269"/>
              </p:ext>
            </p:extLst>
          </p:nvPr>
        </p:nvGraphicFramePr>
        <p:xfrm>
          <a:off x="251520" y="1196752"/>
          <a:ext cx="87494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14341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20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359" y="188640"/>
            <a:ext cx="82296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налоговым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и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неналоговым доходам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бюджетов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897401040"/>
              </p:ext>
            </p:extLst>
          </p:nvPr>
        </p:nvGraphicFramePr>
        <p:xfrm>
          <a:off x="287016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89884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963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359" y="188640"/>
            <a:ext cx="82296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налоговым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и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неналоговым доходам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бюджетов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75411116"/>
              </p:ext>
            </p:extLst>
          </p:nvPr>
        </p:nvGraphicFramePr>
        <p:xfrm>
          <a:off x="287016" y="1412776"/>
          <a:ext cx="885698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0527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93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359" y="188640"/>
            <a:ext cx="82296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налогу на доходы физических лиц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399879575"/>
              </p:ext>
            </p:extLst>
          </p:nvPr>
        </p:nvGraphicFramePr>
        <p:xfrm>
          <a:off x="287016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97297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582786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12967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налогу на доходы физических лиц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62490457"/>
              </p:ext>
            </p:extLst>
          </p:nvPr>
        </p:nvGraphicFramePr>
        <p:xfrm>
          <a:off x="287016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12860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45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59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земельному налогу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45511962"/>
              </p:ext>
            </p:extLst>
          </p:nvPr>
        </p:nvGraphicFramePr>
        <p:xfrm>
          <a:off x="251520" y="1300768"/>
          <a:ext cx="87494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130076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807425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земельному налогу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20507624"/>
              </p:ext>
            </p:extLst>
          </p:nvPr>
        </p:nvGraphicFramePr>
        <p:xfrm>
          <a:off x="287016" y="1196752"/>
          <a:ext cx="867747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6912" y="1193495"/>
            <a:ext cx="530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73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59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транспортному налогу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111635017"/>
              </p:ext>
            </p:extLst>
          </p:nvPr>
        </p:nvGraphicFramePr>
        <p:xfrm>
          <a:off x="287016" y="1196752"/>
          <a:ext cx="874948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98072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83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транспортному налогу бюджетов поселений по состоянию на 01.10.2019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784791354"/>
              </p:ext>
            </p:extLst>
          </p:nvPr>
        </p:nvGraphicFramePr>
        <p:xfrm>
          <a:off x="287016" y="1196752"/>
          <a:ext cx="867747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196752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850418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0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267</Words>
  <Application>Microsoft Office PowerPoint</Application>
  <PresentationFormat>Экран (4:3)</PresentationFormat>
  <Paragraphs>120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2_Воздушный поток</vt:lpstr>
      <vt:lpstr>Исполнение бюджетов сельских поселений  на 01.10.2019 года</vt:lpstr>
      <vt:lpstr>Анализ поступлений по налоговым и неналоговым доходам бюджетов поселений по состоянию на 01.10.2019 </vt:lpstr>
      <vt:lpstr>Исполнение годового плана по налоговым и неналоговым доходам бюджетов поселений по состоянию на 01.10.2019 </vt:lpstr>
      <vt:lpstr>Анализ поступлений по налогу на доходы физических лиц бюджетов поселений по состоянию на 01.10.2019 </vt:lpstr>
      <vt:lpstr>Исполнение годового плана по налогу на доходы физических лиц бюджетов поселений по состоянию на 01.10.2019 </vt:lpstr>
      <vt:lpstr>Анализ поступлений по земельному налогу бюджетов поселений по состоянию на 01.10.2019 </vt:lpstr>
      <vt:lpstr>Исполнение годового плана по земельному налогу бюджетов поселений по состоянию на 01.10.2019 </vt:lpstr>
      <vt:lpstr>Анализ поступлений по транспортному налогу бюджетов поселений по состоянию на 01.10.2019 </vt:lpstr>
      <vt:lpstr>Исполнение годового плана по транспортному налогу бюджетов поселений по состоянию на 01.10.2019 </vt:lpstr>
      <vt:lpstr>Анализ поступлений по налогу на имущество физических лиц бюджетов поселений по состоянию на 01.10.2019 </vt:lpstr>
      <vt:lpstr>Исполнение годового плана по налогу на имущество  физических лиц бюджетов поселений по состоянию на 01.10.2019 </vt:lpstr>
      <vt:lpstr>Анализ поступлений по неналоговым доходам бюджетов поселений по состоянию на 01.10.2019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feu21-02</cp:lastModifiedBy>
  <cp:revision>57</cp:revision>
  <cp:lastPrinted>2019-11-05T06:08:40Z</cp:lastPrinted>
  <dcterms:created xsi:type="dcterms:W3CDTF">2019-04-03T03:07:58Z</dcterms:created>
  <dcterms:modified xsi:type="dcterms:W3CDTF">2020-01-15T06:50:16Z</dcterms:modified>
</cp:coreProperties>
</file>